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 id="2147483670" r:id="rId2"/>
  </p:sldMasterIdLst>
  <p:notesMasterIdLst>
    <p:notesMasterId r:id="rId13"/>
  </p:notesMasterIdLst>
  <p:sldIdLst>
    <p:sldId id="267" r:id="rId3"/>
    <p:sldId id="275" r:id="rId4"/>
    <p:sldId id="277" r:id="rId5"/>
    <p:sldId id="278" r:id="rId6"/>
    <p:sldId id="279" r:id="rId7"/>
    <p:sldId id="280" r:id="rId8"/>
    <p:sldId id="271" r:id="rId9"/>
    <p:sldId id="272" r:id="rId10"/>
    <p:sldId id="274"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2654" autoAdjust="0"/>
  </p:normalViewPr>
  <p:slideViewPr>
    <p:cSldViewPr snapToGrid="0">
      <p:cViewPr varScale="1">
        <p:scale>
          <a:sx n="55" d="100"/>
          <a:sy n="55" d="100"/>
        </p:scale>
        <p:origin x="1742" y="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927900-4505-4D4C-A0DD-58A508FC9CA9}" type="datetimeFigureOut">
              <a:rPr lang="en-US" smtClean="0"/>
              <a:t>5/27/2019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29B66A-9B4F-429A-A1E0-D35788B40EF0}" type="slidenum">
              <a:rPr lang="en-US" smtClean="0"/>
              <a:t>‹#›</a:t>
            </a:fld>
            <a:endParaRPr lang="en-US"/>
          </a:p>
        </p:txBody>
      </p:sp>
    </p:spTree>
    <p:extLst>
      <p:ext uri="{BB962C8B-B14F-4D97-AF65-F5344CB8AC3E}">
        <p14:creationId xmlns:p14="http://schemas.microsoft.com/office/powerpoint/2010/main" val="385778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Secure World Foundation </a:t>
            </a:r>
            <a:r>
              <a:rPr lang="en-US" b="1" i="1" dirty="0" smtClean="0">
                <a:solidFill>
                  <a:srgbClr val="0070C0"/>
                </a:solidFill>
              </a:rPr>
              <a:t>is a private operating foundation</a:t>
            </a:r>
            <a:r>
              <a:rPr lang="en-US" b="1" dirty="0" smtClean="0"/>
              <a:t> </a:t>
            </a:r>
            <a:r>
              <a:rPr lang="en-US" dirty="0" smtClean="0"/>
              <a:t>that promotes cooperative solutions for space sustainability </a:t>
            </a:r>
          </a:p>
          <a:p>
            <a:endParaRPr lang="en-US" dirty="0" smtClean="0"/>
          </a:p>
          <a:p>
            <a:r>
              <a:rPr lang="en-US" b="1" dirty="0" smtClean="0">
                <a:solidFill>
                  <a:srgbClr val="0070C0"/>
                </a:solidFill>
              </a:rPr>
              <a:t>Our vision: </a:t>
            </a:r>
            <a:r>
              <a:rPr lang="en-US" dirty="0" smtClean="0"/>
              <a:t>the secure, sustainable and peaceful use of outer space that contributes to global stability on Earth</a:t>
            </a:r>
          </a:p>
          <a:p>
            <a:endParaRPr lang="en-US" dirty="0" smtClean="0"/>
          </a:p>
          <a:p>
            <a:r>
              <a:rPr lang="en-US" b="1" dirty="0" smtClean="0">
                <a:solidFill>
                  <a:srgbClr val="0070C0"/>
                </a:solidFill>
              </a:rPr>
              <a:t>Our mission</a:t>
            </a:r>
            <a:r>
              <a:rPr lang="en-US" dirty="0" smtClean="0">
                <a:solidFill>
                  <a:srgbClr val="0070C0"/>
                </a:solidFill>
              </a:rPr>
              <a:t>: </a:t>
            </a:r>
            <a:r>
              <a:rPr lang="en-US" dirty="0" smtClean="0"/>
              <a:t>SWF works with governments, industry, international organizations and civil society to develop and promote ideas and actions for international collaboration that achieve the secure, sustainable, and peaceful uses of outer space</a:t>
            </a:r>
            <a:endParaRPr lang="en-US" i="1"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We focus on an international, cooperative approach to space sustainability. </a:t>
            </a:r>
            <a:endParaRPr lang="en-US" i="1" dirty="0" smtClean="0"/>
          </a:p>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11FDF2D8-7B47-440A-8867-EB550DA3055A}" type="slidenum">
              <a:rPr lang="en-US" smtClean="0"/>
              <a:pPr>
                <a:defRPr/>
              </a:pPr>
              <a:t>1</a:t>
            </a:fld>
            <a:endParaRPr lang="en-US" dirty="0"/>
          </a:p>
        </p:txBody>
      </p:sp>
    </p:spTree>
    <p:extLst>
      <p:ext uri="{BB962C8B-B14F-4D97-AF65-F5344CB8AC3E}">
        <p14:creationId xmlns:p14="http://schemas.microsoft.com/office/powerpoint/2010/main" val="3790737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Cooperative RPO: information (position, </a:t>
            </a:r>
            <a:r>
              <a:rPr lang="en-US" sz="1200" kern="1200" dirty="0" err="1" smtClean="0">
                <a:solidFill>
                  <a:schemeClr val="tx1"/>
                </a:solidFill>
                <a:effectLst/>
                <a:latin typeface="+mn-lt"/>
                <a:ea typeface="+mn-ea"/>
                <a:cs typeface="+mn-cs"/>
              </a:rPr>
              <a:t>velocity,health</a:t>
            </a:r>
            <a:r>
              <a:rPr lang="en-US" sz="1200" kern="1200" dirty="0" smtClean="0">
                <a:solidFill>
                  <a:schemeClr val="tx1"/>
                </a:solidFill>
                <a:effectLst/>
                <a:latin typeface="+mn-lt"/>
                <a:ea typeface="+mn-ea"/>
                <a:cs typeface="+mn-cs"/>
              </a:rPr>
              <a:t>/status, etc.) transfer is two-way via crosslinks, ground contact, etc. Example: docking with the ISS.</a:t>
            </a:r>
          </a:p>
          <a:p>
            <a:r>
              <a:rPr lang="en-US" sz="1200" kern="1200" dirty="0" smtClean="0">
                <a:solidFill>
                  <a:schemeClr val="tx1"/>
                </a:solidFill>
                <a:effectLst/>
                <a:latin typeface="+mn-lt"/>
                <a:ea typeface="+mn-ea"/>
                <a:cs typeface="+mn-cs"/>
              </a:rPr>
              <a:t>Non-cooperative RPO: information transfer between vehicles is one-way only. Example: active debris removal.</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 national or international policies explicitly regulate RPO. Article VI of the Outer Space Treaty of 1967 requires governments to provide authorization and continuing supervision of nontraditional activities, to include many proposed RPO activities. Article VII establishes that a party that launches or procures the launching of an object into outer space is liable for the object or its “component parts” in air or in outer space. The Liability Convention of 1972 expands upon the principles of liability for damage caused by space objects introduced in Article VII of the Outer Space Treaty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RPO is a big part of the commercial evolution of space, but also introduces challenges for discriminating legitimate non-hostile use from potential threats. Industry best practices / standards can help in that regard,  </a:t>
            </a:r>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11FDF2D8-7B47-440A-8867-EB550DA3055A}" type="slidenum">
              <a:rPr lang="en-US" smtClean="0"/>
              <a:pPr>
                <a:defRPr/>
              </a:pPr>
              <a:t>2</a:t>
            </a:fld>
            <a:endParaRPr lang="en-US"/>
          </a:p>
        </p:txBody>
      </p:sp>
    </p:spTree>
    <p:extLst>
      <p:ext uri="{BB962C8B-B14F-4D97-AF65-F5344CB8AC3E}">
        <p14:creationId xmlns:p14="http://schemas.microsoft.com/office/powerpoint/2010/main" val="2605432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China has conducted multiple tests of technologies for close approach and rendezvous in both low-earth orbit (LEO) and geostationary earth orbit (GEO) that could lead to a co-orbital ASAT capability.  </a:t>
            </a:r>
            <a:r>
              <a:rPr lang="en-US" dirty="0" smtClean="0"/>
              <a:t>While the known on-orbit activities of the SJ-12, SJ-15, SJ-17, and TJS-3 AKM did not include explicit testing of offensive capabilities or aggressive maneuvers, it is possible that the technologies they tested could be used for offensive purposes in the future. </a:t>
            </a:r>
            <a:r>
              <a:rPr lang="en-US" sz="1200" kern="1200" dirty="0" smtClean="0">
                <a:solidFill>
                  <a:schemeClr val="tx1"/>
                </a:solidFill>
                <a:effectLst/>
                <a:latin typeface="+mn-lt"/>
                <a:ea typeface="+mn-ea"/>
                <a:cs typeface="+mn-cs"/>
              </a:rPr>
              <a:t>The most likely military utility of the capabilities demonstrated by the SJ-12, SJ-15, SJ-17, and TJS-3 AKM satellites is for on-orbit space situational awareness (SSA) and close-up inspections.</a:t>
            </a:r>
            <a:r>
              <a:rPr lang="en-US" dirty="0" smtClean="0"/>
              <a:t> </a:t>
            </a:r>
            <a:r>
              <a:rPr lang="en-US" dirty="0" smtClean="0"/>
              <a:t>However, as of yet, the public evidence indicates they have not conducted an actual destructive intercept of a target, and there is no proof that these technologies are definitively being developed for </a:t>
            </a:r>
            <a:r>
              <a:rPr lang="en-US" dirty="0" err="1" smtClean="0"/>
              <a:t>counterspace</a:t>
            </a:r>
            <a:r>
              <a:rPr lang="en-US" dirty="0" smtClean="0"/>
              <a:t> use as opposed to intelligence gathering or other purposes</a:t>
            </a:r>
            <a:r>
              <a:rPr lang="en-US" baseline="0" dirty="0" smtClean="0"/>
              <a:t>. </a:t>
            </a:r>
            <a:r>
              <a:rPr lang="en-US" dirty="0" smtClean="0"/>
              <a:t>. However, as of yet, the public evidence indicates they have not conducted an actual destructive intercept of a target, and there is no proof that these technologies are definitively being developed for </a:t>
            </a:r>
            <a:r>
              <a:rPr lang="en-US" dirty="0" err="1" smtClean="0"/>
              <a:t>counterspace</a:t>
            </a:r>
            <a:r>
              <a:rPr lang="en-US" dirty="0" smtClean="0"/>
              <a:t> use as opposed to intelligence gathering or other purposes.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During the Cold War, the Soviet Union engaged in a comprehensive program of development, testing, and operational deployment of a co-orbital ASAT capability with a demonstrated ability to intercept LEO satellites that largely went fallow in the late 1990s with the collapse of the Soviet Union. There is strong evidence that Russia has embarked on a set of programs over the last decade to regain some of its Cold War-era </a:t>
            </a:r>
            <a:r>
              <a:rPr lang="en-US" sz="1200" kern="1200" dirty="0" err="1" smtClean="0">
                <a:solidFill>
                  <a:schemeClr val="tx1"/>
                </a:solidFill>
                <a:effectLst/>
                <a:latin typeface="+mn-lt"/>
                <a:ea typeface="+mn-ea"/>
                <a:cs typeface="+mn-cs"/>
              </a:rPr>
              <a:t>counterspace</a:t>
            </a:r>
            <a:r>
              <a:rPr lang="en-US" sz="1200" kern="1200" dirty="0" smtClean="0">
                <a:solidFill>
                  <a:schemeClr val="tx1"/>
                </a:solidFill>
                <a:effectLst/>
                <a:latin typeface="+mn-lt"/>
                <a:ea typeface="+mn-ea"/>
                <a:cs typeface="+mn-cs"/>
              </a:rPr>
              <a:t> capabilities. Since 2010, Russia has been testing technologies for RPO in both LEO and GEO that could lead to or support a co-orbital ASAT capability, and some of those efforts have links to a Cold War-era LEO co-orbital ASAT program. The technologies could also be used for non-aggressive applications, and the on-orbit testing done to date does not conclusively prove they are for an ASAT program. Recent evidence suggests Russia at least some of the recent LEO RPO activities are part of a LEO space situational awareness (SSA) and inspection capability, and that SSA capability may support a separate co-orbital ASAT program. </a:t>
            </a:r>
            <a:r>
              <a:rPr lang="en-US" dirty="0" smtClean="0"/>
              <a:t>Since 2013, </a:t>
            </a:r>
            <a:r>
              <a:rPr lang="en-US" b="1" dirty="0" smtClean="0"/>
              <a:t>Russia </a:t>
            </a:r>
            <a:r>
              <a:rPr lang="en-US" dirty="0" smtClean="0"/>
              <a:t>has launched several satellites into LEO and GEO that have demonstrated the ability to rendezvous with other space objects, and in some cases do so after periods of dormancy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a:t>
            </a:r>
            <a:r>
              <a:rPr lang="en-US" b="1" dirty="0" smtClean="0"/>
              <a:t>United States </a:t>
            </a:r>
            <a:r>
              <a:rPr lang="en-US" dirty="0" smtClean="0"/>
              <a:t>has conducted multiple tests of technologies for close approach and rendezvous in both LEO and GEO, along with tracking, targeting, and HTK intercept technologies that could lead to a co-orbital ASAT capability. </a:t>
            </a:r>
            <a:r>
              <a:rPr lang="en-US" sz="1200" kern="1200" dirty="0" smtClean="0">
                <a:solidFill>
                  <a:schemeClr val="tx1"/>
                </a:solidFill>
                <a:effectLst/>
                <a:latin typeface="+mn-lt"/>
                <a:ea typeface="+mn-ea"/>
                <a:cs typeface="+mn-cs"/>
              </a:rPr>
              <a:t>Since the end of the Cold War, the U.S. Air Force (USAF), National Aeronautics and Space Administration (NASA), and Defense Advanced Research Projects Agency (DARPA) have all conducted tests and demonstrations of close approach and rendezvous technologies in LEO. The United States has also conducted multiple close approach and proximity operations in </a:t>
            </a:r>
            <a:r>
              <a:rPr lang="en-US" sz="1200" kern="1200" dirty="0" err="1" smtClean="0">
                <a:solidFill>
                  <a:schemeClr val="tx1"/>
                </a:solidFill>
                <a:effectLst/>
                <a:latin typeface="+mn-lt"/>
                <a:ea typeface="+mn-ea"/>
                <a:cs typeface="+mn-cs"/>
              </a:rPr>
              <a:t>GEO</a:t>
            </a:r>
            <a:r>
              <a:rPr lang="en-US" dirty="0" err="1" smtClean="0"/>
              <a:t>These</a:t>
            </a:r>
            <a:r>
              <a:rPr lang="en-US" dirty="0" smtClean="0"/>
              <a:t> tests and demonstrations were conducted for other non-offensive missions, such as missile defense, on-orbit inspections, and satellite servicing, and the United States does not have an acknowledged program to develop co-orbital capabilities. However, the United States possesses the technological capability to develop a co-orbital capability in a short period of time if it chooses to.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829B66A-9B4F-429A-A1E0-D35788B40EF0}" type="slidenum">
              <a:rPr lang="en-US" smtClean="0"/>
              <a:t>3</a:t>
            </a:fld>
            <a:endParaRPr lang="en-US"/>
          </a:p>
        </p:txBody>
      </p:sp>
    </p:spTree>
    <p:extLst>
      <p:ext uri="{BB962C8B-B14F-4D97-AF65-F5344CB8AC3E}">
        <p14:creationId xmlns:p14="http://schemas.microsoft.com/office/powerpoint/2010/main" val="1826509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Table 3‑2 - Recent U.S. RPO Activities</a:t>
            </a:r>
          </a:p>
          <a:p>
            <a:endParaRPr lang="en-US" dirty="0"/>
          </a:p>
        </p:txBody>
      </p:sp>
      <p:sp>
        <p:nvSpPr>
          <p:cNvPr id="4" name="Slide Number Placeholder 3"/>
          <p:cNvSpPr>
            <a:spLocks noGrp="1"/>
          </p:cNvSpPr>
          <p:nvPr>
            <p:ph type="sldNum" sz="quarter" idx="10"/>
          </p:nvPr>
        </p:nvSpPr>
        <p:spPr/>
        <p:txBody>
          <a:bodyPr/>
          <a:lstStyle/>
          <a:p>
            <a:fld id="{C829B66A-9B4F-429A-A1E0-D35788B40EF0}" type="slidenum">
              <a:rPr lang="en-US" smtClean="0"/>
              <a:t>6</a:t>
            </a:fld>
            <a:endParaRPr lang="en-US"/>
          </a:p>
        </p:txBody>
      </p:sp>
    </p:spTree>
    <p:extLst>
      <p:ext uri="{BB962C8B-B14F-4D97-AF65-F5344CB8AC3E}">
        <p14:creationId xmlns:p14="http://schemas.microsoft.com/office/powerpoint/2010/main" val="1316449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Emerging industries and technical capabilities such as on-orbit servicing, formation flying, and active debris removal make this a necessary topic of discussion. On-orbit servicing requires two satellites to be in the same orbit, in close proximity</a:t>
            </a:r>
            <a:endParaRPr lang="en-US" dirty="0"/>
          </a:p>
        </p:txBody>
      </p:sp>
      <p:sp>
        <p:nvSpPr>
          <p:cNvPr id="4" name="Slide Number Placeholder 3"/>
          <p:cNvSpPr>
            <a:spLocks noGrp="1"/>
          </p:cNvSpPr>
          <p:nvPr>
            <p:ph type="sldNum" sz="quarter" idx="10"/>
          </p:nvPr>
        </p:nvSpPr>
        <p:spPr/>
        <p:txBody>
          <a:bodyPr/>
          <a:lstStyle/>
          <a:p>
            <a:fld id="{C829B66A-9B4F-429A-A1E0-D35788B40EF0}" type="slidenum">
              <a:rPr lang="en-US" smtClean="0"/>
              <a:t>7</a:t>
            </a:fld>
            <a:endParaRPr lang="en-US"/>
          </a:p>
        </p:txBody>
      </p:sp>
    </p:spTree>
    <p:extLst>
      <p:ext uri="{BB962C8B-B14F-4D97-AF65-F5344CB8AC3E}">
        <p14:creationId xmlns:p14="http://schemas.microsoft.com/office/powerpoint/2010/main" val="2368731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11FDF2D8-7B47-440A-8867-EB550DA3055A}" type="slidenum">
              <a:rPr lang="en-US" smtClean="0"/>
              <a:pPr>
                <a:defRPr/>
              </a:pPr>
              <a:t>8</a:t>
            </a:fld>
            <a:endParaRPr lang="en-US"/>
          </a:p>
        </p:txBody>
      </p:sp>
    </p:spTree>
    <p:extLst>
      <p:ext uri="{BB962C8B-B14F-4D97-AF65-F5344CB8AC3E}">
        <p14:creationId xmlns:p14="http://schemas.microsoft.com/office/powerpoint/2010/main" val="444806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Guiding principles: </a:t>
            </a:r>
          </a:p>
          <a:p>
            <a:pPr lvl="1"/>
            <a:r>
              <a:rPr lang="en-US" dirty="0" smtClean="0"/>
              <a:t>Consensual operations</a:t>
            </a:r>
          </a:p>
          <a:p>
            <a:pPr lvl="1"/>
            <a:r>
              <a:rPr lang="en-US" dirty="0" smtClean="0"/>
              <a:t>Compliance with relevant laws and regulations</a:t>
            </a:r>
          </a:p>
          <a:p>
            <a:pPr lvl="1"/>
            <a:r>
              <a:rPr lang="en-US" dirty="0" smtClean="0"/>
              <a:t>Responsible operations</a:t>
            </a:r>
          </a:p>
          <a:p>
            <a:pPr lvl="1"/>
            <a:r>
              <a:rPr lang="en-US" dirty="0" smtClean="0"/>
              <a:t>Transparent operations</a:t>
            </a:r>
          </a:p>
          <a:p>
            <a:endParaRPr lang="en-US" dirty="0" smtClean="0"/>
          </a:p>
          <a:p>
            <a:r>
              <a:rPr lang="en-US" dirty="0" smtClean="0"/>
              <a:t>Design and operating practices: </a:t>
            </a:r>
          </a:p>
          <a:p>
            <a:pPr lvl="1"/>
            <a:r>
              <a:rPr lang="en-US" dirty="0" smtClean="0"/>
              <a:t>Design for mission success</a:t>
            </a:r>
          </a:p>
          <a:p>
            <a:pPr lvl="1"/>
            <a:r>
              <a:rPr lang="en-US" dirty="0" smtClean="0"/>
              <a:t>Design satellites to improve mission safety</a:t>
            </a:r>
          </a:p>
          <a:p>
            <a:pPr lvl="1"/>
            <a:r>
              <a:rPr lang="en-US" dirty="0" smtClean="0"/>
              <a:t>Design operations to minimize mishaps</a:t>
            </a:r>
          </a:p>
          <a:p>
            <a:pPr lvl="1"/>
            <a:r>
              <a:rPr lang="en-US" dirty="0" smtClean="0"/>
              <a:t>Avoid interference during all operations</a:t>
            </a:r>
          </a:p>
          <a:p>
            <a:pPr lvl="1"/>
            <a:r>
              <a:rPr lang="en-US" dirty="0" smtClean="0"/>
              <a:t>Share info on anomalies and resolutions</a:t>
            </a:r>
          </a:p>
          <a:p>
            <a:pPr lvl="1"/>
            <a:r>
              <a:rPr lang="en-US" dirty="0" smtClean="0"/>
              <a:t>Promote space sustainability guidelines/practices</a:t>
            </a:r>
          </a:p>
          <a:p>
            <a:endParaRPr lang="en-US" dirty="0"/>
          </a:p>
        </p:txBody>
      </p:sp>
      <p:sp>
        <p:nvSpPr>
          <p:cNvPr id="4" name="Slide Number Placeholder 3"/>
          <p:cNvSpPr>
            <a:spLocks noGrp="1"/>
          </p:cNvSpPr>
          <p:nvPr>
            <p:ph type="sldNum" sz="quarter" idx="10"/>
          </p:nvPr>
        </p:nvSpPr>
        <p:spPr/>
        <p:txBody>
          <a:bodyPr/>
          <a:lstStyle/>
          <a:p>
            <a:fld id="{C829B66A-9B4F-429A-A1E0-D35788B40EF0}" type="slidenum">
              <a:rPr lang="en-US" smtClean="0"/>
              <a:t>9</a:t>
            </a:fld>
            <a:endParaRPr lang="en-US"/>
          </a:p>
        </p:txBody>
      </p:sp>
    </p:spTree>
    <p:extLst>
      <p:ext uri="{BB962C8B-B14F-4D97-AF65-F5344CB8AC3E}">
        <p14:creationId xmlns:p14="http://schemas.microsoft.com/office/powerpoint/2010/main" val="330699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itle 1"/>
          <p:cNvSpPr txBox="1">
            <a:spLocks/>
          </p:cNvSpPr>
          <p:nvPr userDrawn="1"/>
        </p:nvSpPr>
        <p:spPr>
          <a:xfrm>
            <a:off x="637117" y="1222375"/>
            <a:ext cx="4011083" cy="1162050"/>
          </a:xfrm>
          <a:prstGeom prst="rect">
            <a:avLst/>
          </a:prstGeom>
        </p:spPr>
        <p:txBody>
          <a:bodyPr anchor="b">
            <a:normAutofit/>
          </a:bodyPr>
          <a:lstStyle>
            <a:lvl1pPr algn="l" defTabSz="457200" rtl="0" eaLnBrk="1" latinLnBrk="0" hangingPunct="1">
              <a:spcBef>
                <a:spcPct val="0"/>
              </a:spcBef>
              <a:buNone/>
              <a:defRPr sz="2000" b="1" kern="1200">
                <a:solidFill>
                  <a:schemeClr val="tx1"/>
                </a:solidFill>
                <a:latin typeface="+mj-lt"/>
                <a:ea typeface="+mj-ea"/>
                <a:cs typeface="+mj-cs"/>
              </a:defRPr>
            </a:lvl1pPr>
          </a:lstStyle>
          <a:p>
            <a:pPr fontAlgn="auto">
              <a:spcAft>
                <a:spcPts val="0"/>
              </a:spcAft>
              <a:defRPr/>
            </a:pPr>
            <a:endParaRPr lang="en-US" sz="2000" dirty="0"/>
          </a:p>
        </p:txBody>
      </p:sp>
      <p:sp>
        <p:nvSpPr>
          <p:cNvPr id="5" name="TextBox 11"/>
          <p:cNvSpPr txBox="1">
            <a:spLocks noChangeArrowheads="1"/>
          </p:cNvSpPr>
          <p:nvPr userDrawn="1"/>
        </p:nvSpPr>
        <p:spPr bwMode="auto">
          <a:xfrm>
            <a:off x="3725334" y="2509839"/>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sz="1800" dirty="0" smtClean="0">
              <a:latin typeface="Calibri" pitchFamily="34" charset="0"/>
            </a:endParaRPr>
          </a:p>
        </p:txBody>
      </p:sp>
      <p:sp>
        <p:nvSpPr>
          <p:cNvPr id="2" name="Title 1"/>
          <p:cNvSpPr>
            <a:spLocks noGrp="1"/>
          </p:cNvSpPr>
          <p:nvPr>
            <p:ph type="ctrTitle"/>
          </p:nvPr>
        </p:nvSpPr>
        <p:spPr>
          <a:xfrm>
            <a:off x="914400" y="2130426"/>
            <a:ext cx="10363200" cy="1470025"/>
          </a:xfrm>
        </p:spPr>
        <p:txBody>
          <a:bodyPr/>
          <a:lstStyle>
            <a:lvl1pPr>
              <a:defRPr sz="3200" b="1"/>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Box 8"/>
          <p:cNvSpPr txBox="1"/>
          <p:nvPr userDrawn="1"/>
        </p:nvSpPr>
        <p:spPr>
          <a:xfrm>
            <a:off x="3316224" y="5975422"/>
            <a:ext cx="5543296" cy="276999"/>
          </a:xfrm>
          <a:prstGeom prst="rect">
            <a:avLst/>
          </a:prstGeom>
          <a:noFill/>
        </p:spPr>
        <p:txBody>
          <a:bodyPr wrap="square" rtlCol="0" anchor="ctr">
            <a:spAutoFit/>
          </a:bodyPr>
          <a:lstStyle/>
          <a:p>
            <a:pPr marL="0" marR="0" indent="0" algn="ctr" defTabSz="457200" rtl="0" eaLnBrk="1" fontAlgn="base" latinLnBrk="0" hangingPunct="1">
              <a:lnSpc>
                <a:spcPct val="100000"/>
              </a:lnSpc>
              <a:spcBef>
                <a:spcPct val="0"/>
              </a:spcBef>
              <a:spcAft>
                <a:spcPct val="0"/>
              </a:spcAft>
              <a:buClrTx/>
              <a:buSzTx/>
              <a:buFontTx/>
              <a:buNone/>
              <a:tabLst/>
              <a:defRPr/>
            </a:pPr>
            <a:r>
              <a:rPr lang="en-US" sz="1200" dirty="0" smtClean="0">
                <a:solidFill>
                  <a:schemeClr val="bg1">
                    <a:lumMod val="50000"/>
                  </a:schemeClr>
                </a:solidFill>
                <a:latin typeface="+mn-lt"/>
              </a:rPr>
              <a:t>©</a:t>
            </a:r>
            <a:r>
              <a:rPr lang="en-US" sz="1200" dirty="0" smtClean="0">
                <a:solidFill>
                  <a:schemeClr val="bg1">
                    <a:lumMod val="50000"/>
                  </a:schemeClr>
                </a:solidFill>
                <a:latin typeface="+mn-lt"/>
              </a:rPr>
              <a:t>2019</a:t>
            </a:r>
            <a:r>
              <a:rPr lang="en-US" sz="1200" baseline="0" dirty="0" smtClean="0">
                <a:solidFill>
                  <a:schemeClr val="bg1">
                    <a:lumMod val="50000"/>
                  </a:schemeClr>
                </a:solidFill>
                <a:latin typeface="+mn-lt"/>
              </a:rPr>
              <a:t> </a:t>
            </a:r>
            <a:r>
              <a:rPr lang="en-US" sz="1200" dirty="0" smtClean="0">
                <a:solidFill>
                  <a:schemeClr val="bg1">
                    <a:lumMod val="50000"/>
                  </a:schemeClr>
                </a:solidFill>
                <a:latin typeface="+mn-lt"/>
              </a:rPr>
              <a:t>Secure World Foundation. Used with Permission</a:t>
            </a:r>
            <a:endParaRPr lang="en-US" sz="1200" dirty="0">
              <a:solidFill>
                <a:schemeClr val="bg1">
                  <a:lumMod val="50000"/>
                </a:schemeClr>
              </a:solidFill>
              <a:latin typeface="+mn-lt"/>
            </a:endParaRPr>
          </a:p>
        </p:txBody>
      </p:sp>
    </p:spTree>
    <p:extLst>
      <p:ext uri="{BB962C8B-B14F-4D97-AF65-F5344CB8AC3E}">
        <p14:creationId xmlns:p14="http://schemas.microsoft.com/office/powerpoint/2010/main" val="422404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itle 1"/>
          <p:cNvSpPr txBox="1">
            <a:spLocks/>
          </p:cNvSpPr>
          <p:nvPr userDrawn="1"/>
        </p:nvSpPr>
        <p:spPr>
          <a:xfrm>
            <a:off x="637117" y="1222375"/>
            <a:ext cx="4011083" cy="1162050"/>
          </a:xfrm>
          <a:prstGeom prst="rect">
            <a:avLst/>
          </a:prstGeom>
        </p:spPr>
        <p:txBody>
          <a:bodyPr anchor="b">
            <a:normAutofit/>
          </a:bodyPr>
          <a:lstStyle>
            <a:lvl1pPr algn="l" defTabSz="457200" rtl="0" eaLnBrk="1" latinLnBrk="0" hangingPunct="1">
              <a:spcBef>
                <a:spcPct val="0"/>
              </a:spcBef>
              <a:buNone/>
              <a:defRPr sz="2000" b="1" kern="1200">
                <a:solidFill>
                  <a:schemeClr val="tx1"/>
                </a:solidFill>
                <a:latin typeface="+mj-lt"/>
                <a:ea typeface="+mj-ea"/>
                <a:cs typeface="+mj-cs"/>
              </a:defRPr>
            </a:lvl1pPr>
          </a:lstStyle>
          <a:p>
            <a:pPr fontAlgn="auto">
              <a:spcAft>
                <a:spcPts val="0"/>
              </a:spcAft>
              <a:defRPr/>
            </a:pPr>
            <a:endParaRPr lang="en-US" sz="2000" dirty="0"/>
          </a:p>
        </p:txBody>
      </p:sp>
      <p:sp>
        <p:nvSpPr>
          <p:cNvPr id="5" name="TextBox 11"/>
          <p:cNvSpPr txBox="1">
            <a:spLocks noChangeArrowheads="1"/>
          </p:cNvSpPr>
          <p:nvPr userDrawn="1"/>
        </p:nvSpPr>
        <p:spPr bwMode="auto">
          <a:xfrm>
            <a:off x="3725334" y="2509839"/>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sz="1800" dirty="0" smtClean="0">
              <a:latin typeface="Calibri" pitchFamily="34" charset="0"/>
            </a:endParaRPr>
          </a:p>
        </p:txBody>
      </p:sp>
      <p:sp>
        <p:nvSpPr>
          <p:cNvPr id="2" name="Title 1"/>
          <p:cNvSpPr>
            <a:spLocks noGrp="1"/>
          </p:cNvSpPr>
          <p:nvPr>
            <p:ph type="ctrTitle"/>
          </p:nvPr>
        </p:nvSpPr>
        <p:spPr>
          <a:xfrm>
            <a:off x="914400" y="2130426"/>
            <a:ext cx="10363200" cy="1470025"/>
          </a:xfrm>
        </p:spPr>
        <p:txBody>
          <a:bodyPr/>
          <a:lstStyle>
            <a:lvl1pPr>
              <a:defRPr sz="3200" b="1"/>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Box 8"/>
          <p:cNvSpPr txBox="1"/>
          <p:nvPr userDrawn="1"/>
        </p:nvSpPr>
        <p:spPr>
          <a:xfrm>
            <a:off x="3316224" y="5975422"/>
            <a:ext cx="5543296" cy="276999"/>
          </a:xfrm>
          <a:prstGeom prst="rect">
            <a:avLst/>
          </a:prstGeom>
          <a:noFill/>
        </p:spPr>
        <p:txBody>
          <a:bodyPr wrap="square" rtlCol="0" anchor="ctr">
            <a:spAutoFit/>
          </a:bodyPr>
          <a:lstStyle/>
          <a:p>
            <a:pPr marL="0" marR="0" indent="0" algn="ctr" defTabSz="457200" rtl="0" eaLnBrk="1" fontAlgn="base" latinLnBrk="0" hangingPunct="1">
              <a:lnSpc>
                <a:spcPct val="100000"/>
              </a:lnSpc>
              <a:spcBef>
                <a:spcPct val="0"/>
              </a:spcBef>
              <a:spcAft>
                <a:spcPct val="0"/>
              </a:spcAft>
              <a:buClrTx/>
              <a:buSzTx/>
              <a:buFontTx/>
              <a:buNone/>
              <a:tabLst/>
              <a:defRPr/>
            </a:pPr>
            <a:r>
              <a:rPr lang="en-US" sz="1200" dirty="0" smtClean="0">
                <a:solidFill>
                  <a:schemeClr val="bg1">
                    <a:lumMod val="50000"/>
                  </a:schemeClr>
                </a:solidFill>
                <a:latin typeface="+mn-lt"/>
              </a:rPr>
              <a:t>©</a:t>
            </a:r>
            <a:r>
              <a:rPr lang="en-US" sz="1200" dirty="0" smtClean="0">
                <a:solidFill>
                  <a:schemeClr val="bg1">
                    <a:lumMod val="50000"/>
                  </a:schemeClr>
                </a:solidFill>
                <a:latin typeface="+mn-lt"/>
              </a:rPr>
              <a:t>2019</a:t>
            </a:r>
            <a:r>
              <a:rPr lang="en-US" sz="1200" baseline="0" dirty="0" smtClean="0">
                <a:solidFill>
                  <a:schemeClr val="bg1">
                    <a:lumMod val="50000"/>
                  </a:schemeClr>
                </a:solidFill>
                <a:latin typeface="+mn-lt"/>
              </a:rPr>
              <a:t> </a:t>
            </a:r>
            <a:r>
              <a:rPr lang="en-US" sz="1200" dirty="0" smtClean="0">
                <a:solidFill>
                  <a:schemeClr val="bg1">
                    <a:lumMod val="50000"/>
                  </a:schemeClr>
                </a:solidFill>
                <a:latin typeface="+mn-lt"/>
              </a:rPr>
              <a:t>Secure World Foundation. Used with Permission</a:t>
            </a:r>
            <a:endParaRPr lang="en-US" sz="1200" dirty="0">
              <a:solidFill>
                <a:schemeClr val="bg1">
                  <a:lumMod val="50000"/>
                </a:schemeClr>
              </a:solidFill>
              <a:latin typeface="+mn-lt"/>
            </a:endParaRPr>
          </a:p>
        </p:txBody>
      </p:sp>
    </p:spTree>
    <p:extLst>
      <p:ext uri="{BB962C8B-B14F-4D97-AF65-F5344CB8AC3E}">
        <p14:creationId xmlns:p14="http://schemas.microsoft.com/office/powerpoint/2010/main" val="213856559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ln>
            <a:noFill/>
          </a:ln>
        </p:spPr>
        <p:txBody>
          <a:bodyPr/>
          <a:lstStyle>
            <a:lvl1pPr>
              <a:defRPr/>
            </a:lvl1pPr>
          </a:lstStyle>
          <a:p>
            <a:pPr>
              <a:defRPr/>
            </a:pPr>
            <a:fld id="{077E8F5C-900E-4A1A-92E7-3EF2D6EC3D10}" type="slidenum">
              <a:rPr lang="en-US"/>
              <a:pPr>
                <a:defRPr/>
              </a:pPr>
              <a:t>‹#›</a:t>
            </a:fld>
            <a:endParaRPr lang="en-US" dirty="0"/>
          </a:p>
        </p:txBody>
      </p:sp>
      <p:sp>
        <p:nvSpPr>
          <p:cNvPr id="6" name="Title 1"/>
          <p:cNvSpPr>
            <a:spLocks noGrp="1"/>
          </p:cNvSpPr>
          <p:nvPr>
            <p:ph type="title"/>
          </p:nvPr>
        </p:nvSpPr>
        <p:spPr>
          <a:xfrm>
            <a:off x="991437" y="2237878"/>
            <a:ext cx="10363200" cy="1362075"/>
          </a:xfrm>
        </p:spPr>
        <p:txBody>
          <a:bodyPr anchor="ctr"/>
          <a:lstStyle>
            <a:lvl1pPr algn="ctr">
              <a:defRPr sz="2800" b="1" cap="all"/>
            </a:lvl1pPr>
          </a:lstStyle>
          <a:p>
            <a:r>
              <a:rPr lang="en-US" smtClean="0"/>
              <a:t>Click to edit Master title style</a:t>
            </a:r>
            <a:endParaRPr lang="en-US" dirty="0"/>
          </a:p>
        </p:txBody>
      </p:sp>
      <p:sp>
        <p:nvSpPr>
          <p:cNvPr id="7" name="Text Placeholder 2"/>
          <p:cNvSpPr>
            <a:spLocks noGrp="1"/>
          </p:cNvSpPr>
          <p:nvPr>
            <p:ph type="body" idx="1"/>
          </p:nvPr>
        </p:nvSpPr>
        <p:spPr>
          <a:xfrm>
            <a:off x="1029243" y="3616048"/>
            <a:ext cx="10363200" cy="1296194"/>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68470937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52254" y="274639"/>
            <a:ext cx="9130145" cy="515071"/>
          </a:xfrm>
        </p:spPr>
        <p:txBody>
          <a:bodyPr/>
          <a:lstStyle>
            <a:lvl1pPr algn="r">
              <a:defRPr sz="2800"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lvl1pPr>
              <a:defRPr smtClean="0"/>
            </a:lvl1pPr>
          </a:lstStyle>
          <a:p>
            <a:pPr>
              <a:defRPr/>
            </a:pPr>
            <a:fld id="{2132ABED-A785-47F6-8FF4-8B624926CD9C}" type="slidenum">
              <a:rPr lang="en-US"/>
              <a:pPr>
                <a:defRPr/>
              </a:pPr>
              <a:t>‹#›</a:t>
            </a:fld>
            <a:endParaRPr lang="en-US" dirty="0"/>
          </a:p>
        </p:txBody>
      </p:sp>
    </p:spTree>
    <p:extLst>
      <p:ext uri="{BB962C8B-B14F-4D97-AF65-F5344CB8AC3E}">
        <p14:creationId xmlns:p14="http://schemas.microsoft.com/office/powerpoint/2010/main" val="3635964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1524000"/>
            <a:ext cx="7315200" cy="32035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Footer Placeholder 6"/>
          <p:cNvSpPr>
            <a:spLocks noGrp="1"/>
          </p:cNvSpPr>
          <p:nvPr>
            <p:ph type="ftr" sz="quarter" idx="12"/>
          </p:nvPr>
        </p:nvSpPr>
        <p:spPr/>
        <p:txBody>
          <a:bodyPr/>
          <a:lstStyle>
            <a:lvl1pPr>
              <a:defRPr smtClean="0"/>
            </a:lvl1pPr>
          </a:lstStyle>
          <a:p>
            <a:pPr>
              <a:defRPr/>
            </a:pPr>
            <a:fld id="{75B0EED7-4D2A-419F-96C3-D7781A9CA251}" type="slidenum">
              <a:rPr lang="en-US"/>
              <a:pPr>
                <a:defRPr/>
              </a:pPr>
              <a:t>‹#›</a:t>
            </a:fld>
            <a:endParaRPr lang="en-US" dirty="0"/>
          </a:p>
        </p:txBody>
      </p:sp>
    </p:spTree>
    <p:extLst>
      <p:ext uri="{BB962C8B-B14F-4D97-AF65-F5344CB8AC3E}">
        <p14:creationId xmlns:p14="http://schemas.microsoft.com/office/powerpoint/2010/main" val="528967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2452254" y="274639"/>
            <a:ext cx="9130145" cy="515071"/>
          </a:xfrm>
        </p:spPr>
        <p:txBody>
          <a:bodyPr/>
          <a:lstStyle>
            <a:lvl1pPr algn="r">
              <a:defRPr sz="2800" b="1"/>
            </a:lvl1pPr>
          </a:lstStyle>
          <a:p>
            <a:r>
              <a:rPr lang="en-US" smtClean="0"/>
              <a:t>Click to edit Master title style</a:t>
            </a:r>
            <a:endParaRPr lang="en-US" dirty="0"/>
          </a:p>
        </p:txBody>
      </p:sp>
      <p:sp>
        <p:nvSpPr>
          <p:cNvPr id="6" name="Footer Placeholder 5"/>
          <p:cNvSpPr>
            <a:spLocks noGrp="1"/>
          </p:cNvSpPr>
          <p:nvPr>
            <p:ph type="ftr" sz="quarter" idx="11"/>
          </p:nvPr>
        </p:nvSpPr>
        <p:spPr>
          <a:xfrm>
            <a:off x="5050974" y="6374675"/>
            <a:ext cx="2150813" cy="345135"/>
          </a:xfrm>
        </p:spPr>
        <p:txBody>
          <a:bodyPr/>
          <a:lstStyle>
            <a:lvl1pPr>
              <a:defRPr smtClean="0"/>
            </a:lvl1pPr>
          </a:lstStyle>
          <a:p>
            <a:pPr>
              <a:defRPr/>
            </a:pPr>
            <a:fld id="{36953755-73A9-482E-A137-AB9EFF56C919}" type="slidenum">
              <a:rPr lang="en-US"/>
              <a:pPr>
                <a:defRPr/>
              </a:pPr>
              <a:t>‹#›</a:t>
            </a:fld>
            <a:endParaRPr lang="en-US" dirty="0"/>
          </a:p>
        </p:txBody>
      </p:sp>
    </p:spTree>
    <p:extLst>
      <p:ext uri="{BB962C8B-B14F-4D97-AF65-F5344CB8AC3E}">
        <p14:creationId xmlns:p14="http://schemas.microsoft.com/office/powerpoint/2010/main" val="910456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1196686"/>
            <a:ext cx="4011084"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766733" y="1196687"/>
            <a:ext cx="6815667" cy="4929477"/>
          </a:xfrm>
        </p:spPr>
        <p:txBody>
          <a:bodyP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2358737"/>
            <a:ext cx="4011084" cy="3767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smtClean="0"/>
            </a:lvl1pPr>
          </a:lstStyle>
          <a:p>
            <a:pPr>
              <a:defRPr/>
            </a:pPr>
            <a:fld id="{2CB75252-A67A-4374-99B4-95F2ED616A18}" type="slidenum">
              <a:rPr lang="en-US"/>
              <a:pPr>
                <a:defRPr/>
              </a:pPr>
              <a:t>‹#›</a:t>
            </a:fld>
            <a:endParaRPr lang="en-US" dirty="0"/>
          </a:p>
        </p:txBody>
      </p:sp>
    </p:spTree>
    <p:extLst>
      <p:ext uri="{BB962C8B-B14F-4D97-AF65-F5344CB8AC3E}">
        <p14:creationId xmlns:p14="http://schemas.microsoft.com/office/powerpoint/2010/main" val="2632325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2452254" y="274639"/>
            <a:ext cx="9130145" cy="515071"/>
          </a:xfrm>
        </p:spPr>
        <p:txBody>
          <a:bodyPr/>
          <a:lstStyle>
            <a:lvl1pPr algn="r">
              <a:defRPr sz="2800" b="1"/>
            </a:lvl1pPr>
          </a:lstStyle>
          <a:p>
            <a:r>
              <a:rPr lang="en-US" smtClean="0"/>
              <a:t>Click to edit Master title style</a:t>
            </a:r>
            <a:endParaRPr lang="en-US" dirty="0"/>
          </a:p>
        </p:txBody>
      </p:sp>
      <p:sp>
        <p:nvSpPr>
          <p:cNvPr id="8" name="Footer Placeholder 7"/>
          <p:cNvSpPr>
            <a:spLocks noGrp="1"/>
          </p:cNvSpPr>
          <p:nvPr>
            <p:ph type="ftr" sz="quarter" idx="11"/>
          </p:nvPr>
        </p:nvSpPr>
        <p:spPr/>
        <p:txBody>
          <a:bodyPr/>
          <a:lstStyle>
            <a:lvl1pPr>
              <a:defRPr smtClean="0"/>
            </a:lvl1pPr>
          </a:lstStyle>
          <a:p>
            <a:pPr>
              <a:defRPr/>
            </a:pPr>
            <a:fld id="{AE78256E-EEDA-4862-906F-585A75DFE954}" type="slidenum">
              <a:rPr lang="en-US"/>
              <a:pPr>
                <a:defRPr/>
              </a:pPr>
              <a:t>‹#›</a:t>
            </a:fld>
            <a:endParaRPr lang="en-US" dirty="0"/>
          </a:p>
        </p:txBody>
      </p:sp>
    </p:spTree>
    <p:extLst>
      <p:ext uri="{BB962C8B-B14F-4D97-AF65-F5344CB8AC3E}">
        <p14:creationId xmlns:p14="http://schemas.microsoft.com/office/powerpoint/2010/main" val="23274831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2452254" y="274639"/>
            <a:ext cx="9130145" cy="515071"/>
          </a:xfrm>
        </p:spPr>
        <p:txBody>
          <a:bodyPr/>
          <a:lstStyle>
            <a:lvl1pPr algn="r">
              <a:defRPr sz="2800" b="1"/>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lvl1pPr>
              <a:defRPr smtClean="0"/>
            </a:lvl1pPr>
          </a:lstStyle>
          <a:p>
            <a:pPr>
              <a:defRPr/>
            </a:pPr>
            <a:fld id="{0B37993B-6147-4235-A013-5EA1102ED879}" type="slidenum">
              <a:rPr lang="en-US"/>
              <a:pPr>
                <a:defRPr/>
              </a:pPr>
              <a:t>‹#›</a:t>
            </a:fld>
            <a:endParaRPr lang="en-US" dirty="0"/>
          </a:p>
        </p:txBody>
      </p:sp>
    </p:spTree>
    <p:extLst>
      <p:ext uri="{BB962C8B-B14F-4D97-AF65-F5344CB8AC3E}">
        <p14:creationId xmlns:p14="http://schemas.microsoft.com/office/powerpoint/2010/main" val="18724062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smtClean="0"/>
            </a:lvl1pPr>
          </a:lstStyle>
          <a:p>
            <a:pPr>
              <a:defRPr/>
            </a:pPr>
            <a:fld id="{278D46AF-1C47-45FB-9D2E-1E2D20EF1555}" type="slidenum">
              <a:rPr lang="en-US"/>
              <a:pPr>
                <a:defRPr/>
              </a:pPr>
              <a:t>‹#›</a:t>
            </a:fld>
            <a:endParaRPr lang="en-US" dirty="0"/>
          </a:p>
        </p:txBody>
      </p:sp>
    </p:spTree>
    <p:extLst>
      <p:ext uri="{BB962C8B-B14F-4D97-AF65-F5344CB8AC3E}">
        <p14:creationId xmlns:p14="http://schemas.microsoft.com/office/powerpoint/2010/main" val="2544546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ln>
            <a:noFill/>
          </a:ln>
        </p:spPr>
        <p:txBody>
          <a:bodyPr/>
          <a:lstStyle>
            <a:lvl1pPr>
              <a:defRPr/>
            </a:lvl1pPr>
          </a:lstStyle>
          <a:p>
            <a:pPr>
              <a:defRPr/>
            </a:pPr>
            <a:fld id="{077E8F5C-900E-4A1A-92E7-3EF2D6EC3D10}" type="slidenum">
              <a:rPr lang="en-US"/>
              <a:pPr>
                <a:defRPr/>
              </a:pPr>
              <a:t>‹#›</a:t>
            </a:fld>
            <a:endParaRPr lang="en-US" dirty="0"/>
          </a:p>
        </p:txBody>
      </p:sp>
      <p:sp>
        <p:nvSpPr>
          <p:cNvPr id="6" name="Title 1"/>
          <p:cNvSpPr>
            <a:spLocks noGrp="1"/>
          </p:cNvSpPr>
          <p:nvPr>
            <p:ph type="title"/>
          </p:nvPr>
        </p:nvSpPr>
        <p:spPr>
          <a:xfrm>
            <a:off x="991437" y="2237878"/>
            <a:ext cx="10363200" cy="1362075"/>
          </a:xfrm>
        </p:spPr>
        <p:txBody>
          <a:bodyPr anchor="ctr"/>
          <a:lstStyle>
            <a:lvl1pPr algn="ctr">
              <a:defRPr sz="2800" b="1" cap="all"/>
            </a:lvl1pPr>
          </a:lstStyle>
          <a:p>
            <a:r>
              <a:rPr lang="en-US" smtClean="0"/>
              <a:t>Click to edit Master title style</a:t>
            </a:r>
            <a:endParaRPr lang="en-US" dirty="0"/>
          </a:p>
        </p:txBody>
      </p:sp>
      <p:sp>
        <p:nvSpPr>
          <p:cNvPr id="7" name="Text Placeholder 2"/>
          <p:cNvSpPr>
            <a:spLocks noGrp="1"/>
          </p:cNvSpPr>
          <p:nvPr>
            <p:ph type="body" idx="1"/>
          </p:nvPr>
        </p:nvSpPr>
        <p:spPr>
          <a:xfrm>
            <a:off x="1029243" y="3616048"/>
            <a:ext cx="10363200" cy="1296194"/>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9992364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52254" y="274639"/>
            <a:ext cx="9130145" cy="515071"/>
          </a:xfrm>
        </p:spPr>
        <p:txBody>
          <a:bodyPr/>
          <a:lstStyle>
            <a:lvl1pPr algn="r">
              <a:defRPr sz="2800"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lvl1pPr>
              <a:defRPr smtClean="0"/>
            </a:lvl1pPr>
          </a:lstStyle>
          <a:p>
            <a:pPr>
              <a:defRPr/>
            </a:pPr>
            <a:fld id="{2132ABED-A785-47F6-8FF4-8B624926CD9C}" type="slidenum">
              <a:rPr lang="en-US"/>
              <a:pPr>
                <a:defRPr/>
              </a:pPr>
              <a:t>‹#›</a:t>
            </a:fld>
            <a:endParaRPr lang="en-US" dirty="0"/>
          </a:p>
        </p:txBody>
      </p:sp>
    </p:spTree>
    <p:extLst>
      <p:ext uri="{BB962C8B-B14F-4D97-AF65-F5344CB8AC3E}">
        <p14:creationId xmlns:p14="http://schemas.microsoft.com/office/powerpoint/2010/main" val="1501880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1524000"/>
            <a:ext cx="7315200" cy="32035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Footer Placeholder 6"/>
          <p:cNvSpPr>
            <a:spLocks noGrp="1"/>
          </p:cNvSpPr>
          <p:nvPr>
            <p:ph type="ftr" sz="quarter" idx="12"/>
          </p:nvPr>
        </p:nvSpPr>
        <p:spPr/>
        <p:txBody>
          <a:bodyPr/>
          <a:lstStyle>
            <a:lvl1pPr>
              <a:defRPr smtClean="0"/>
            </a:lvl1pPr>
          </a:lstStyle>
          <a:p>
            <a:pPr>
              <a:defRPr/>
            </a:pPr>
            <a:fld id="{75B0EED7-4D2A-419F-96C3-D7781A9CA251}" type="slidenum">
              <a:rPr lang="en-US"/>
              <a:pPr>
                <a:defRPr/>
              </a:pPr>
              <a:t>‹#›</a:t>
            </a:fld>
            <a:endParaRPr lang="en-US" dirty="0"/>
          </a:p>
        </p:txBody>
      </p:sp>
    </p:spTree>
    <p:extLst>
      <p:ext uri="{BB962C8B-B14F-4D97-AF65-F5344CB8AC3E}">
        <p14:creationId xmlns:p14="http://schemas.microsoft.com/office/powerpoint/2010/main" val="248151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2452254" y="274639"/>
            <a:ext cx="9130145" cy="515071"/>
          </a:xfrm>
        </p:spPr>
        <p:txBody>
          <a:bodyPr/>
          <a:lstStyle>
            <a:lvl1pPr algn="r">
              <a:defRPr sz="2800" b="1"/>
            </a:lvl1pPr>
          </a:lstStyle>
          <a:p>
            <a:r>
              <a:rPr lang="en-US" smtClean="0"/>
              <a:t>Click to edit Master title style</a:t>
            </a:r>
            <a:endParaRPr lang="en-US" dirty="0"/>
          </a:p>
        </p:txBody>
      </p:sp>
      <p:sp>
        <p:nvSpPr>
          <p:cNvPr id="6" name="Footer Placeholder 5"/>
          <p:cNvSpPr>
            <a:spLocks noGrp="1"/>
          </p:cNvSpPr>
          <p:nvPr>
            <p:ph type="ftr" sz="quarter" idx="11"/>
          </p:nvPr>
        </p:nvSpPr>
        <p:spPr/>
        <p:txBody>
          <a:bodyPr/>
          <a:lstStyle>
            <a:lvl1pPr>
              <a:defRPr smtClean="0"/>
            </a:lvl1pPr>
          </a:lstStyle>
          <a:p>
            <a:pPr>
              <a:defRPr/>
            </a:pPr>
            <a:fld id="{36953755-73A9-482E-A137-AB9EFF56C919}" type="slidenum">
              <a:rPr lang="en-US"/>
              <a:pPr>
                <a:defRPr/>
              </a:pPr>
              <a:t>‹#›</a:t>
            </a:fld>
            <a:endParaRPr lang="en-US" dirty="0"/>
          </a:p>
        </p:txBody>
      </p:sp>
    </p:spTree>
    <p:extLst>
      <p:ext uri="{BB962C8B-B14F-4D97-AF65-F5344CB8AC3E}">
        <p14:creationId xmlns:p14="http://schemas.microsoft.com/office/powerpoint/2010/main" val="1187609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1196686"/>
            <a:ext cx="4011084"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766733" y="1196687"/>
            <a:ext cx="6815667" cy="4929477"/>
          </a:xfrm>
        </p:spPr>
        <p:txBody>
          <a:bodyP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2358737"/>
            <a:ext cx="4011084" cy="3767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smtClean="0"/>
            </a:lvl1pPr>
          </a:lstStyle>
          <a:p>
            <a:pPr>
              <a:defRPr/>
            </a:pPr>
            <a:fld id="{2CB75252-A67A-4374-99B4-95F2ED616A18}" type="slidenum">
              <a:rPr lang="en-US"/>
              <a:pPr>
                <a:defRPr/>
              </a:pPr>
              <a:t>‹#›</a:t>
            </a:fld>
            <a:endParaRPr lang="en-US" dirty="0"/>
          </a:p>
        </p:txBody>
      </p:sp>
    </p:spTree>
    <p:extLst>
      <p:ext uri="{BB962C8B-B14F-4D97-AF65-F5344CB8AC3E}">
        <p14:creationId xmlns:p14="http://schemas.microsoft.com/office/powerpoint/2010/main" val="3484683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2452254" y="274639"/>
            <a:ext cx="9130145" cy="515071"/>
          </a:xfrm>
        </p:spPr>
        <p:txBody>
          <a:bodyPr/>
          <a:lstStyle>
            <a:lvl1pPr algn="r">
              <a:defRPr sz="2800" b="1"/>
            </a:lvl1pPr>
          </a:lstStyle>
          <a:p>
            <a:r>
              <a:rPr lang="en-US" smtClean="0"/>
              <a:t>Click to edit Master title style</a:t>
            </a:r>
            <a:endParaRPr lang="en-US" dirty="0"/>
          </a:p>
        </p:txBody>
      </p:sp>
      <p:sp>
        <p:nvSpPr>
          <p:cNvPr id="8" name="Footer Placeholder 7"/>
          <p:cNvSpPr>
            <a:spLocks noGrp="1"/>
          </p:cNvSpPr>
          <p:nvPr>
            <p:ph type="ftr" sz="quarter" idx="11"/>
          </p:nvPr>
        </p:nvSpPr>
        <p:spPr/>
        <p:txBody>
          <a:bodyPr/>
          <a:lstStyle>
            <a:lvl1pPr>
              <a:defRPr smtClean="0"/>
            </a:lvl1pPr>
          </a:lstStyle>
          <a:p>
            <a:pPr>
              <a:defRPr/>
            </a:pPr>
            <a:fld id="{AE78256E-EEDA-4862-906F-585A75DFE954}" type="slidenum">
              <a:rPr lang="en-US"/>
              <a:pPr>
                <a:defRPr/>
              </a:pPr>
              <a:t>‹#›</a:t>
            </a:fld>
            <a:endParaRPr lang="en-US" dirty="0"/>
          </a:p>
        </p:txBody>
      </p:sp>
    </p:spTree>
    <p:extLst>
      <p:ext uri="{BB962C8B-B14F-4D97-AF65-F5344CB8AC3E}">
        <p14:creationId xmlns:p14="http://schemas.microsoft.com/office/powerpoint/2010/main" val="3651551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2452254" y="274639"/>
            <a:ext cx="9130145" cy="515071"/>
          </a:xfrm>
        </p:spPr>
        <p:txBody>
          <a:bodyPr/>
          <a:lstStyle>
            <a:lvl1pPr algn="r">
              <a:defRPr sz="2800" b="1"/>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lvl1pPr>
              <a:defRPr smtClean="0"/>
            </a:lvl1pPr>
          </a:lstStyle>
          <a:p>
            <a:pPr>
              <a:defRPr/>
            </a:pPr>
            <a:fld id="{0B37993B-6147-4235-A013-5EA1102ED879}" type="slidenum">
              <a:rPr lang="en-US"/>
              <a:pPr>
                <a:defRPr/>
              </a:pPr>
              <a:t>‹#›</a:t>
            </a:fld>
            <a:endParaRPr lang="en-US" dirty="0"/>
          </a:p>
        </p:txBody>
      </p:sp>
    </p:spTree>
    <p:extLst>
      <p:ext uri="{BB962C8B-B14F-4D97-AF65-F5344CB8AC3E}">
        <p14:creationId xmlns:p14="http://schemas.microsoft.com/office/powerpoint/2010/main" val="2193480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smtClean="0"/>
            </a:lvl1pPr>
          </a:lstStyle>
          <a:p>
            <a:pPr>
              <a:defRPr/>
            </a:pPr>
            <a:fld id="{278D46AF-1C47-45FB-9D2E-1E2D20EF1555}" type="slidenum">
              <a:rPr lang="en-US"/>
              <a:pPr>
                <a:defRPr/>
              </a:pPr>
              <a:t>‹#›</a:t>
            </a:fld>
            <a:endParaRPr lang="en-US" dirty="0"/>
          </a:p>
        </p:txBody>
      </p:sp>
    </p:spTree>
    <p:extLst>
      <p:ext uri="{BB962C8B-B14F-4D97-AF65-F5344CB8AC3E}">
        <p14:creationId xmlns:p14="http://schemas.microsoft.com/office/powerpoint/2010/main" val="1145065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www.swfound.org/"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hyperlink" Target="http://www.swfound.org/" TargetMode="Externa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jpe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9"/>
            <a:ext cx="10972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09600" y="1254643"/>
            <a:ext cx="10972800" cy="4871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3"/>
          </p:nvPr>
        </p:nvSpPr>
        <p:spPr>
          <a:xfrm>
            <a:off x="5056371" y="6354685"/>
            <a:ext cx="2145415" cy="365125"/>
          </a:xfrm>
          <a:prstGeom prst="rect">
            <a:avLst/>
          </a:prstGeom>
          <a:ln>
            <a:noFill/>
          </a:ln>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ＭＳ Ｐゴシック" charset="-128"/>
              </a:defRPr>
            </a:lvl1pPr>
          </a:lstStyle>
          <a:p>
            <a:pPr>
              <a:defRPr/>
            </a:pPr>
            <a:fld id="{E8EC8628-F673-4A64-86BE-C0FE6EAF82E1}" type="slidenum">
              <a:rPr lang="en-US"/>
              <a:pPr>
                <a:defRPr/>
              </a:pPr>
              <a:t>‹#›</a:t>
            </a:fld>
            <a:endParaRPr lang="en-US" dirty="0"/>
          </a:p>
        </p:txBody>
      </p:sp>
      <p:pic>
        <p:nvPicPr>
          <p:cNvPr id="7" name="Picture 6" descr="ppt-header.jpg"/>
          <p:cNvPicPr>
            <a:picLocks noChangeAspect="1"/>
          </p:cNvPicPr>
          <p:nvPr/>
        </p:nvPicPr>
        <p:blipFill>
          <a:blip r:embed="rId11"/>
          <a:stretch>
            <a:fillRect/>
          </a:stretch>
        </p:blipFill>
        <p:spPr>
          <a:xfrm>
            <a:off x="8467" y="12701"/>
            <a:ext cx="12192000" cy="963613"/>
          </a:xfrm>
          <a:prstGeom prst="rect">
            <a:avLst/>
          </a:prstGeom>
        </p:spPr>
        <p:style>
          <a:lnRef idx="2">
            <a:schemeClr val="accent1"/>
          </a:lnRef>
          <a:fillRef idx="1">
            <a:schemeClr val="lt1"/>
          </a:fillRef>
          <a:effectRef idx="0">
            <a:schemeClr val="accent1"/>
          </a:effectRef>
          <a:fontRef idx="minor">
            <a:schemeClr val="dk1"/>
          </a:fontRef>
        </p:style>
      </p:pic>
      <p:sp>
        <p:nvSpPr>
          <p:cNvPr id="1032" name="TextBox 7"/>
          <p:cNvSpPr txBox="1">
            <a:spLocks noChangeArrowheads="1"/>
          </p:cNvSpPr>
          <p:nvPr/>
        </p:nvSpPr>
        <p:spPr bwMode="auto">
          <a:xfrm>
            <a:off x="485775" y="6552299"/>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sz="1800" dirty="0" smtClean="0">
              <a:latin typeface="Calibri" pitchFamily="34" charset="0"/>
            </a:endParaRPr>
          </a:p>
        </p:txBody>
      </p:sp>
      <p:sp>
        <p:nvSpPr>
          <p:cNvPr id="1033" name="TextBox 9"/>
          <p:cNvSpPr txBox="1">
            <a:spLocks noChangeArrowheads="1"/>
          </p:cNvSpPr>
          <p:nvPr/>
        </p:nvSpPr>
        <p:spPr bwMode="auto">
          <a:xfrm>
            <a:off x="205318" y="771525"/>
            <a:ext cx="31165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sz="1000" i="1" dirty="0" smtClean="0">
                <a:solidFill>
                  <a:schemeClr val="bg1"/>
                </a:solidFill>
                <a:latin typeface="Calibri" pitchFamily="34" charset="0"/>
              </a:rPr>
              <a:t>Promoting Cooperative Solutions for Space Sustainability</a:t>
            </a:r>
          </a:p>
        </p:txBody>
      </p:sp>
      <p:sp>
        <p:nvSpPr>
          <p:cNvPr id="10" name="Date Placeholder 3"/>
          <p:cNvSpPr txBox="1">
            <a:spLocks/>
          </p:cNvSpPr>
          <p:nvPr/>
        </p:nvSpPr>
        <p:spPr>
          <a:xfrm>
            <a:off x="8737600" y="6404493"/>
            <a:ext cx="2844800" cy="365125"/>
          </a:xfrm>
          <a:prstGeom prst="rect">
            <a:avLst/>
          </a:prstGeom>
          <a:ln>
            <a:noFill/>
          </a:ln>
        </p:spPr>
        <p:txBody>
          <a:bodyPr vert="horz" lIns="91440" tIns="45720" rIns="91440" bIns="45720" rtlCol="0" anchor="ctr"/>
          <a:lstStyle>
            <a:defPPr>
              <a:defRPr lang="en-US"/>
            </a:defPPr>
            <a:lvl1pPr algn="l" defTabSz="457200" rtl="0" fontAlgn="auto">
              <a:spcBef>
                <a:spcPts val="0"/>
              </a:spcBef>
              <a:spcAft>
                <a:spcPts val="0"/>
              </a:spcAft>
              <a:defRPr sz="1200" kern="1200">
                <a:solidFill>
                  <a:schemeClr val="tx1">
                    <a:tint val="75000"/>
                  </a:schemeClr>
                </a:solidFill>
                <a:latin typeface="+mn-lt"/>
                <a:ea typeface="+mn-ea"/>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ctr">
              <a:defRPr/>
            </a:pPr>
            <a:r>
              <a:rPr lang="en-US" sz="1200" baseline="0" dirty="0" smtClean="0">
                <a:hlinkClick r:id="rId12"/>
              </a:rPr>
              <a:t>www.swfound.org</a:t>
            </a:r>
            <a:endParaRPr lang="en-US" sz="1200" baseline="0" dirty="0" smtClean="0"/>
          </a:p>
          <a:p>
            <a:pPr algn="ctr">
              <a:defRPr/>
            </a:pPr>
            <a:r>
              <a:rPr lang="en-US" sz="1200" baseline="0" dirty="0" smtClean="0"/>
              <a:t>@</a:t>
            </a:r>
            <a:r>
              <a:rPr lang="en-US" sz="1200" baseline="0" dirty="0" err="1" smtClean="0"/>
              <a:t>SWFoundation</a:t>
            </a:r>
            <a:endParaRPr lang="en-US" sz="1200" dirty="0"/>
          </a:p>
        </p:txBody>
      </p:sp>
      <p:sp>
        <p:nvSpPr>
          <p:cNvPr id="12" name="Date Placeholder 3"/>
          <p:cNvSpPr txBox="1">
            <a:spLocks/>
          </p:cNvSpPr>
          <p:nvPr/>
        </p:nvSpPr>
        <p:spPr>
          <a:xfrm>
            <a:off x="243739" y="6371840"/>
            <a:ext cx="4812632" cy="365125"/>
          </a:xfrm>
          <a:prstGeom prst="rect">
            <a:avLst/>
          </a:prstGeom>
          <a:ln>
            <a:noFill/>
          </a:ln>
        </p:spPr>
        <p:txBody>
          <a:bodyPr vert="horz" lIns="91440" tIns="45720" rIns="91440" bIns="45720" rtlCol="0" anchor="ctr"/>
          <a:lstStyle>
            <a:defPPr>
              <a:defRPr lang="en-US"/>
            </a:defPPr>
            <a:lvl1pPr algn="l" defTabSz="457200" rtl="0" fontAlgn="auto">
              <a:spcBef>
                <a:spcPts val="0"/>
              </a:spcBef>
              <a:spcAft>
                <a:spcPts val="0"/>
              </a:spcAft>
              <a:defRPr sz="1200" kern="1200">
                <a:solidFill>
                  <a:schemeClr val="tx1">
                    <a:tint val="75000"/>
                  </a:schemeClr>
                </a:solidFill>
                <a:latin typeface="+mn-lt"/>
                <a:ea typeface="+mn-ea"/>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l">
              <a:defRPr/>
            </a:pPr>
            <a:r>
              <a:rPr lang="en-US" sz="1200" baseline="0" dirty="0" smtClean="0"/>
              <a:t>UNIDIR May </a:t>
            </a:r>
            <a:r>
              <a:rPr lang="en-US" sz="1200" baseline="0" dirty="0" smtClean="0"/>
              <a:t>29, 2019</a:t>
            </a:r>
            <a:endParaRPr lang="en-US" sz="1200" dirty="0"/>
          </a:p>
        </p:txBody>
      </p:sp>
    </p:spTree>
    <p:extLst>
      <p:ext uri="{BB962C8B-B14F-4D97-AF65-F5344CB8AC3E}">
        <p14:creationId xmlns:p14="http://schemas.microsoft.com/office/powerpoint/2010/main" val="35835586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hf sldNum="0" hd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j-cs"/>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200" kern="1200">
          <a:solidFill>
            <a:schemeClr val="tx1"/>
          </a:solidFill>
          <a:latin typeface="+mn-lt"/>
          <a:ea typeface="ＭＳ Ｐゴシック" charset="0"/>
          <a:cs typeface="+mn-cs"/>
        </a:defRPr>
      </a:lvl1pPr>
      <a:lvl2pPr marL="742950" indent="-28575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6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4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9"/>
            <a:ext cx="10972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09600" y="1254643"/>
            <a:ext cx="10972800" cy="4871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3"/>
          </p:nvPr>
        </p:nvSpPr>
        <p:spPr>
          <a:xfrm>
            <a:off x="5056371" y="6354685"/>
            <a:ext cx="2145415" cy="365125"/>
          </a:xfrm>
          <a:prstGeom prst="rect">
            <a:avLst/>
          </a:prstGeom>
          <a:ln>
            <a:noFill/>
          </a:ln>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ＭＳ Ｐゴシック" charset="-128"/>
              </a:defRPr>
            </a:lvl1pPr>
          </a:lstStyle>
          <a:p>
            <a:pPr>
              <a:defRPr/>
            </a:pPr>
            <a:fld id="{E8EC8628-F673-4A64-86BE-C0FE6EAF82E1}" type="slidenum">
              <a:rPr lang="en-US"/>
              <a:pPr>
                <a:defRPr/>
              </a:pPr>
              <a:t>‹#›</a:t>
            </a:fld>
            <a:endParaRPr lang="en-US" dirty="0"/>
          </a:p>
        </p:txBody>
      </p:sp>
      <p:pic>
        <p:nvPicPr>
          <p:cNvPr id="7" name="Picture 6" descr="ppt-header.jpg"/>
          <p:cNvPicPr>
            <a:picLocks noChangeAspect="1"/>
          </p:cNvPicPr>
          <p:nvPr/>
        </p:nvPicPr>
        <p:blipFill>
          <a:blip r:embed="rId11"/>
          <a:stretch>
            <a:fillRect/>
          </a:stretch>
        </p:blipFill>
        <p:spPr>
          <a:xfrm>
            <a:off x="8467" y="12701"/>
            <a:ext cx="12192000" cy="963613"/>
          </a:xfrm>
          <a:prstGeom prst="rect">
            <a:avLst/>
          </a:prstGeom>
        </p:spPr>
        <p:style>
          <a:lnRef idx="2">
            <a:schemeClr val="accent1"/>
          </a:lnRef>
          <a:fillRef idx="1">
            <a:schemeClr val="lt1"/>
          </a:fillRef>
          <a:effectRef idx="0">
            <a:schemeClr val="accent1"/>
          </a:effectRef>
          <a:fontRef idx="minor">
            <a:schemeClr val="dk1"/>
          </a:fontRef>
        </p:style>
      </p:pic>
      <p:sp>
        <p:nvSpPr>
          <p:cNvPr id="1032" name="TextBox 7"/>
          <p:cNvSpPr txBox="1">
            <a:spLocks noChangeArrowheads="1"/>
          </p:cNvSpPr>
          <p:nvPr/>
        </p:nvSpPr>
        <p:spPr bwMode="auto">
          <a:xfrm>
            <a:off x="485775" y="6552299"/>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sz="1800" dirty="0" smtClean="0">
              <a:latin typeface="Calibri" pitchFamily="34" charset="0"/>
            </a:endParaRPr>
          </a:p>
        </p:txBody>
      </p:sp>
      <p:sp>
        <p:nvSpPr>
          <p:cNvPr id="1033" name="TextBox 9"/>
          <p:cNvSpPr txBox="1">
            <a:spLocks noChangeArrowheads="1"/>
          </p:cNvSpPr>
          <p:nvPr/>
        </p:nvSpPr>
        <p:spPr bwMode="auto">
          <a:xfrm>
            <a:off x="205318" y="771525"/>
            <a:ext cx="31165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sz="1000" i="1" dirty="0" smtClean="0">
                <a:solidFill>
                  <a:schemeClr val="bg1"/>
                </a:solidFill>
                <a:latin typeface="Calibri" pitchFamily="34" charset="0"/>
              </a:rPr>
              <a:t>Promoting Cooperative Solutions for Space Sustainability</a:t>
            </a:r>
          </a:p>
        </p:txBody>
      </p:sp>
      <p:sp>
        <p:nvSpPr>
          <p:cNvPr id="10" name="Date Placeholder 3"/>
          <p:cNvSpPr txBox="1">
            <a:spLocks/>
          </p:cNvSpPr>
          <p:nvPr/>
        </p:nvSpPr>
        <p:spPr>
          <a:xfrm>
            <a:off x="8737600" y="6368861"/>
            <a:ext cx="2844800" cy="365125"/>
          </a:xfrm>
          <a:prstGeom prst="rect">
            <a:avLst/>
          </a:prstGeom>
          <a:ln>
            <a:noFill/>
          </a:ln>
        </p:spPr>
        <p:txBody>
          <a:bodyPr vert="horz" lIns="91440" tIns="45720" rIns="91440" bIns="45720" rtlCol="0" anchor="ctr"/>
          <a:lstStyle>
            <a:defPPr>
              <a:defRPr lang="en-US"/>
            </a:defPPr>
            <a:lvl1pPr algn="l" defTabSz="457200" rtl="0" fontAlgn="auto">
              <a:spcBef>
                <a:spcPts val="0"/>
              </a:spcBef>
              <a:spcAft>
                <a:spcPts val="0"/>
              </a:spcAft>
              <a:defRPr sz="1200" kern="1200">
                <a:solidFill>
                  <a:schemeClr val="tx1">
                    <a:tint val="75000"/>
                  </a:schemeClr>
                </a:solidFill>
                <a:latin typeface="+mn-lt"/>
                <a:ea typeface="+mn-ea"/>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ctr">
              <a:defRPr/>
            </a:pPr>
            <a:r>
              <a:rPr lang="en-US" sz="1200" baseline="0" dirty="0" smtClean="0">
                <a:hlinkClick r:id="rId12"/>
              </a:rPr>
              <a:t>www.swfound.org</a:t>
            </a:r>
            <a:endParaRPr lang="en-US" sz="1200" baseline="0" dirty="0" smtClean="0"/>
          </a:p>
          <a:p>
            <a:pPr algn="ctr">
              <a:defRPr/>
            </a:pPr>
            <a:r>
              <a:rPr lang="en-US" sz="1200" baseline="0" dirty="0" smtClean="0"/>
              <a:t>@</a:t>
            </a:r>
            <a:r>
              <a:rPr lang="en-US" sz="1200" baseline="0" dirty="0" err="1" smtClean="0"/>
              <a:t>SWFoundation</a:t>
            </a:r>
            <a:endParaRPr lang="en-US" sz="1200" dirty="0"/>
          </a:p>
        </p:txBody>
      </p:sp>
      <p:sp>
        <p:nvSpPr>
          <p:cNvPr id="12" name="Date Placeholder 3"/>
          <p:cNvSpPr txBox="1">
            <a:spLocks/>
          </p:cNvSpPr>
          <p:nvPr/>
        </p:nvSpPr>
        <p:spPr>
          <a:xfrm>
            <a:off x="609600" y="6368861"/>
            <a:ext cx="4812632" cy="365125"/>
          </a:xfrm>
          <a:prstGeom prst="rect">
            <a:avLst/>
          </a:prstGeom>
          <a:ln>
            <a:noFill/>
          </a:ln>
        </p:spPr>
        <p:txBody>
          <a:bodyPr vert="horz" lIns="91440" tIns="45720" rIns="91440" bIns="45720" rtlCol="0" anchor="ctr"/>
          <a:lstStyle>
            <a:defPPr>
              <a:defRPr lang="en-US"/>
            </a:defPPr>
            <a:lvl1pPr algn="l" defTabSz="457200" rtl="0" fontAlgn="auto">
              <a:spcBef>
                <a:spcPts val="0"/>
              </a:spcBef>
              <a:spcAft>
                <a:spcPts val="0"/>
              </a:spcAft>
              <a:defRPr sz="1200" kern="1200">
                <a:solidFill>
                  <a:schemeClr val="tx1">
                    <a:tint val="75000"/>
                  </a:schemeClr>
                </a:solidFill>
                <a:latin typeface="+mn-lt"/>
                <a:ea typeface="+mn-ea"/>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l">
              <a:defRPr/>
            </a:pPr>
            <a:r>
              <a:rPr lang="en-US" sz="1200" baseline="0" dirty="0" smtClean="0"/>
              <a:t>UNIDIR May </a:t>
            </a:r>
            <a:r>
              <a:rPr lang="en-US" sz="1200" baseline="0" dirty="0" smtClean="0"/>
              <a:t>29 ,2019</a:t>
            </a:r>
            <a:r>
              <a:rPr lang="en-US" sz="1200" baseline="0" dirty="0" smtClean="0"/>
              <a:t>	</a:t>
            </a:r>
            <a:endParaRPr lang="en-US" sz="1200" dirty="0"/>
          </a:p>
        </p:txBody>
      </p:sp>
    </p:spTree>
    <p:extLst>
      <p:ext uri="{BB962C8B-B14F-4D97-AF65-F5344CB8AC3E}">
        <p14:creationId xmlns:p14="http://schemas.microsoft.com/office/powerpoint/2010/main" val="41126823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iming>
    <p:tnLst>
      <p:par>
        <p:cTn id="1" dur="indefinite" restart="never" nodeType="tmRoot"/>
      </p:par>
    </p:tnLst>
  </p:timing>
  <p:hf sldNum="0" hd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j-cs"/>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200" kern="1200">
          <a:solidFill>
            <a:schemeClr val="tx1"/>
          </a:solidFill>
          <a:latin typeface="+mn-lt"/>
          <a:ea typeface="ＭＳ Ｐゴシック" charset="0"/>
          <a:cs typeface="+mn-cs"/>
        </a:defRPr>
      </a:lvl1pPr>
      <a:lvl2pPr marL="742950" indent="-28575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6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4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hyperlink" Target="mailto:vsamson@swfound.org"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swfound.org/counterspace"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satelliteconfers.org/"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p:txBody>
          <a:bodyPr/>
          <a:lstStyle/>
          <a:p>
            <a:r>
              <a:rPr lang="en-US" b="0" dirty="0" smtClean="0"/>
              <a:t>Rendezvous and Proximity Operations: </a:t>
            </a:r>
            <a:br>
              <a:rPr lang="en-US" b="0" dirty="0" smtClean="0"/>
            </a:br>
            <a:r>
              <a:rPr lang="en-US" b="0" dirty="0" smtClean="0"/>
              <a:t>Friend or Foe? </a:t>
            </a:r>
            <a:endParaRPr lang="en-US" dirty="0"/>
          </a:p>
        </p:txBody>
      </p:sp>
      <p:sp>
        <p:nvSpPr>
          <p:cNvPr id="3" name="Subtitle 2"/>
          <p:cNvSpPr>
            <a:spLocks noGrp="1"/>
          </p:cNvSpPr>
          <p:nvPr>
            <p:ph type="subTitle" idx="1"/>
          </p:nvPr>
        </p:nvSpPr>
        <p:spPr/>
        <p:txBody>
          <a:bodyPr rtlCol="0">
            <a:normAutofit fontScale="92500" lnSpcReduction="10000"/>
          </a:bodyPr>
          <a:lstStyle/>
          <a:p>
            <a:pPr fontAlgn="auto">
              <a:spcAft>
                <a:spcPts val="0"/>
              </a:spcAft>
              <a:defRPr/>
            </a:pPr>
            <a:r>
              <a:rPr lang="en-US" dirty="0" smtClean="0">
                <a:ea typeface="+mn-ea"/>
              </a:rPr>
              <a:t>Victoria Samson, Washington Office Director</a:t>
            </a:r>
          </a:p>
          <a:p>
            <a:pPr fontAlgn="auto">
              <a:spcAft>
                <a:spcPts val="0"/>
              </a:spcAft>
              <a:defRPr/>
            </a:pPr>
            <a:r>
              <a:rPr lang="en-US" dirty="0" smtClean="0">
                <a:ea typeface="+mn-ea"/>
              </a:rPr>
              <a:t>Secure World Foundation</a:t>
            </a:r>
          </a:p>
          <a:p>
            <a:pPr fontAlgn="auto">
              <a:spcAft>
                <a:spcPts val="0"/>
              </a:spcAft>
              <a:defRPr/>
            </a:pPr>
            <a:r>
              <a:rPr lang="en-US" dirty="0" smtClean="0">
                <a:ea typeface="+mn-ea"/>
              </a:rPr>
              <a:t>“</a:t>
            </a:r>
            <a:r>
              <a:rPr lang="en-US" dirty="0" smtClean="0">
                <a:ea typeface="+mn-ea"/>
              </a:rPr>
              <a:t>Supporting Diplomacy: Clearing the Path for Dialogue”</a:t>
            </a:r>
            <a:endParaRPr lang="en-US" dirty="0" smtClean="0">
              <a:ea typeface="+mn-ea"/>
            </a:endParaRPr>
          </a:p>
          <a:p>
            <a:pPr fontAlgn="auto">
              <a:spcAft>
                <a:spcPts val="0"/>
              </a:spcAft>
              <a:defRPr/>
            </a:pPr>
            <a:r>
              <a:rPr lang="en-US" dirty="0" smtClean="0">
                <a:ea typeface="+mn-ea"/>
              </a:rPr>
              <a:t>UNIDIR Geneva, Switzerland</a:t>
            </a:r>
          </a:p>
          <a:p>
            <a:pPr fontAlgn="auto">
              <a:spcAft>
                <a:spcPts val="0"/>
              </a:spcAft>
              <a:defRPr/>
            </a:pPr>
            <a:r>
              <a:rPr lang="en-US" dirty="0" smtClean="0">
                <a:ea typeface="+mn-ea"/>
              </a:rPr>
              <a:t>May </a:t>
            </a:r>
            <a:r>
              <a:rPr lang="en-US" dirty="0" smtClean="0">
                <a:ea typeface="+mn-ea"/>
              </a:rPr>
              <a:t>28-29, 2019</a:t>
            </a:r>
            <a:endParaRPr lang="en-US" dirty="0" smtClean="0">
              <a:ea typeface="+mn-ea"/>
            </a:endParaRPr>
          </a:p>
        </p:txBody>
      </p:sp>
    </p:spTree>
    <p:extLst>
      <p:ext uri="{BB962C8B-B14F-4D97-AF65-F5344CB8AC3E}">
        <p14:creationId xmlns:p14="http://schemas.microsoft.com/office/powerpoint/2010/main" val="1650160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indent="0" algn="ctr">
              <a:buNone/>
            </a:pPr>
            <a:r>
              <a:rPr lang="en-US" sz="2800" b="1" dirty="0"/>
              <a:t>Questions? </a:t>
            </a:r>
          </a:p>
          <a:p>
            <a:pPr marL="0" indent="0" algn="ctr">
              <a:buNone/>
            </a:pPr>
            <a:endParaRPr lang="en-US" sz="2800" b="1" dirty="0"/>
          </a:p>
          <a:p>
            <a:pPr marL="0" indent="0" algn="ctr">
              <a:buNone/>
            </a:pPr>
            <a:r>
              <a:rPr lang="en-US" sz="2800" b="1" dirty="0"/>
              <a:t>Thanks.</a:t>
            </a:r>
          </a:p>
          <a:p>
            <a:pPr marL="0" indent="0" algn="ctr">
              <a:buNone/>
            </a:pPr>
            <a:endParaRPr lang="en-US" sz="2800" b="1" dirty="0"/>
          </a:p>
          <a:p>
            <a:pPr marL="0" indent="0" algn="ctr">
              <a:buNone/>
            </a:pPr>
            <a:r>
              <a:rPr lang="en-US" sz="2800" b="1" dirty="0">
                <a:hlinkClick r:id="rId2"/>
              </a:rPr>
              <a:t>vsamson@swfound.org</a:t>
            </a:r>
            <a:endParaRPr lang="en-US" sz="2800" b="1" dirty="0"/>
          </a:p>
          <a:p>
            <a:pPr marL="0" indent="0" algn="ctr">
              <a:buNone/>
            </a:pPr>
            <a:r>
              <a:rPr lang="en-US" sz="2800" b="1" dirty="0"/>
              <a:t>1.202.568.6213</a:t>
            </a:r>
          </a:p>
        </p:txBody>
      </p:sp>
      <p:sp>
        <p:nvSpPr>
          <p:cNvPr id="4" name="Footer Placeholder 3"/>
          <p:cNvSpPr>
            <a:spLocks noGrp="1"/>
          </p:cNvSpPr>
          <p:nvPr>
            <p:ph type="ftr" sz="quarter" idx="11"/>
          </p:nvPr>
        </p:nvSpPr>
        <p:spPr/>
        <p:txBody>
          <a:bodyPr/>
          <a:lstStyle/>
          <a:p>
            <a:pPr>
              <a:defRPr/>
            </a:pPr>
            <a:fld id="{2132ABED-A785-47F6-8FF4-8B624926CD9C}" type="slidenum">
              <a:rPr lang="en-US" smtClean="0"/>
              <a:pPr>
                <a:defRPr/>
              </a:pPr>
              <a:t>10</a:t>
            </a:fld>
            <a:endParaRPr lang="en-US" dirty="0"/>
          </a:p>
        </p:txBody>
      </p:sp>
    </p:spTree>
    <p:extLst>
      <p:ext uri="{BB962C8B-B14F-4D97-AF65-F5344CB8AC3E}">
        <p14:creationId xmlns:p14="http://schemas.microsoft.com/office/powerpoint/2010/main" val="3400119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Development of OOS and RPO Capabilities</a:t>
            </a:r>
          </a:p>
        </p:txBody>
      </p:sp>
      <p:sp>
        <p:nvSpPr>
          <p:cNvPr id="7" name="Content Placeholder 6"/>
          <p:cNvSpPr>
            <a:spLocks noGrp="1"/>
          </p:cNvSpPr>
          <p:nvPr>
            <p:ph idx="1"/>
          </p:nvPr>
        </p:nvSpPr>
        <p:spPr>
          <a:xfrm>
            <a:off x="706581" y="1219200"/>
            <a:ext cx="10695709" cy="4788758"/>
          </a:xfrm>
        </p:spPr>
        <p:txBody>
          <a:bodyPr/>
          <a:lstStyle/>
          <a:p>
            <a:r>
              <a:rPr lang="en-US" dirty="0" smtClean="0"/>
              <a:t>On-orbit </a:t>
            </a:r>
            <a:r>
              <a:rPr lang="en-US" dirty="0"/>
              <a:t>servicing (OOS) and </a:t>
            </a:r>
            <a:r>
              <a:rPr lang="en-US" dirty="0" smtClean="0"/>
              <a:t>rendezvous </a:t>
            </a:r>
            <a:r>
              <a:rPr lang="en-US" dirty="0"/>
              <a:t>and </a:t>
            </a:r>
            <a:r>
              <a:rPr lang="en-US" dirty="0" smtClean="0"/>
              <a:t>proximity </a:t>
            </a:r>
            <a:r>
              <a:rPr lang="en-US" dirty="0"/>
              <a:t>o</a:t>
            </a:r>
            <a:r>
              <a:rPr lang="en-US" dirty="0" smtClean="0"/>
              <a:t>perations </a:t>
            </a:r>
            <a:r>
              <a:rPr lang="en-US" dirty="0"/>
              <a:t>(RPO) are key to enabling future of on-orbit activities</a:t>
            </a:r>
          </a:p>
          <a:p>
            <a:r>
              <a:rPr lang="en-US" dirty="0"/>
              <a:t>Benefits and challenges</a:t>
            </a:r>
          </a:p>
          <a:p>
            <a:pPr lvl="1"/>
            <a:r>
              <a:rPr lang="en-US" dirty="0"/>
              <a:t>Greatly increase the viability of and benefits from space activities</a:t>
            </a:r>
          </a:p>
          <a:p>
            <a:pPr lvl="1"/>
            <a:r>
              <a:rPr lang="en-US" dirty="0"/>
              <a:t>Raises a number of diplomatic, legal, safety, operational, and policy challenges that need to </a:t>
            </a:r>
            <a:r>
              <a:rPr lang="en-US" dirty="0" smtClean="0"/>
              <a:t>be tackled</a:t>
            </a:r>
            <a:endParaRPr lang="en-US" dirty="0"/>
          </a:p>
          <a:p>
            <a:r>
              <a:rPr lang="en-US" dirty="0"/>
              <a:t>OOS and RPO are not </a:t>
            </a:r>
            <a:r>
              <a:rPr lang="en-US" dirty="0" smtClean="0"/>
              <a:t>new, </a:t>
            </a:r>
            <a:r>
              <a:rPr lang="en-US" dirty="0"/>
              <a:t>and are already international</a:t>
            </a:r>
          </a:p>
          <a:p>
            <a:pPr lvl="1"/>
            <a:r>
              <a:rPr lang="en-US" dirty="0"/>
              <a:t>50+ years of experience in doing it with human spaceflight, but increasingly shifting to robotic/autonomous</a:t>
            </a:r>
          </a:p>
          <a:p>
            <a:pPr lvl="1"/>
            <a:r>
              <a:rPr lang="en-US" dirty="0"/>
              <a:t>Multiple countries/companies developing and testing RPO capabilities</a:t>
            </a:r>
          </a:p>
          <a:p>
            <a:r>
              <a:rPr lang="en-US" dirty="0"/>
              <a:t>How to develop norms and standards to enable </a:t>
            </a:r>
            <a:r>
              <a:rPr lang="en-US" dirty="0" smtClean="0"/>
              <a:t>cooperative OOS/RPO </a:t>
            </a:r>
            <a:r>
              <a:rPr lang="en-US" dirty="0"/>
              <a:t>and mitigate challenges?</a:t>
            </a:r>
          </a:p>
          <a:p>
            <a:endParaRPr lang="en-US" dirty="0"/>
          </a:p>
        </p:txBody>
      </p:sp>
      <p:sp>
        <p:nvSpPr>
          <p:cNvPr id="5" name="Footer Placeholder 4"/>
          <p:cNvSpPr>
            <a:spLocks noGrp="1"/>
          </p:cNvSpPr>
          <p:nvPr>
            <p:ph type="ftr" sz="quarter" idx="11"/>
          </p:nvPr>
        </p:nvSpPr>
        <p:spPr/>
        <p:txBody>
          <a:bodyPr/>
          <a:lstStyle/>
          <a:p>
            <a:pPr>
              <a:defRPr/>
            </a:pPr>
            <a:fld id="{077E8F5C-900E-4A1A-92E7-3EF2D6EC3D10}" type="slidenum">
              <a:rPr lang="en-US" smtClean="0"/>
              <a:pPr>
                <a:defRPr/>
              </a:pPr>
              <a:t>2</a:t>
            </a:fld>
            <a:endParaRPr lang="en-US" dirty="0"/>
          </a:p>
        </p:txBody>
      </p:sp>
    </p:spTree>
    <p:extLst>
      <p:ext uri="{BB962C8B-B14F-4D97-AF65-F5344CB8AC3E}">
        <p14:creationId xmlns:p14="http://schemas.microsoft.com/office/powerpoint/2010/main" val="37321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RPO Activities and </a:t>
            </a:r>
            <a:r>
              <a:rPr lang="en-US" dirty="0" err="1" smtClean="0"/>
              <a:t>Counterspace</a:t>
            </a:r>
            <a:r>
              <a:rPr lang="en-US" dirty="0" smtClean="0"/>
              <a:t> Objectives</a:t>
            </a:r>
            <a:endParaRPr lang="en-US" dirty="0"/>
          </a:p>
        </p:txBody>
      </p:sp>
      <p:sp>
        <p:nvSpPr>
          <p:cNvPr id="3" name="Content Placeholder 2"/>
          <p:cNvSpPr>
            <a:spLocks noGrp="1"/>
          </p:cNvSpPr>
          <p:nvPr>
            <p:ph idx="1"/>
          </p:nvPr>
        </p:nvSpPr>
        <p:spPr/>
        <p:txBody>
          <a:bodyPr/>
          <a:lstStyle/>
          <a:p>
            <a:endParaRPr lang="en-US" i="1" dirty="0" smtClean="0"/>
          </a:p>
          <a:p>
            <a:r>
              <a:rPr lang="en-US" i="1" dirty="0"/>
              <a:t>Global </a:t>
            </a:r>
            <a:r>
              <a:rPr lang="en-US" i="1" dirty="0" err="1"/>
              <a:t>Counterspace</a:t>
            </a:r>
            <a:r>
              <a:rPr lang="en-US" i="1" dirty="0"/>
              <a:t> Capabilities: An Open Source Assessment, </a:t>
            </a:r>
            <a:r>
              <a:rPr lang="en-US" dirty="0"/>
              <a:t>April 2019</a:t>
            </a:r>
          </a:p>
          <a:p>
            <a:pPr lvl="1"/>
            <a:r>
              <a:rPr lang="en-US" dirty="0">
                <a:hlinkClick r:id="rId3"/>
              </a:rPr>
              <a:t>www.swfound.org/counterspace</a:t>
            </a:r>
            <a:endParaRPr lang="en-US" dirty="0"/>
          </a:p>
          <a:p>
            <a:pPr lvl="1"/>
            <a:r>
              <a:rPr lang="en-US" dirty="0"/>
              <a:t>Compiles and assesses publicly available information on the </a:t>
            </a:r>
            <a:r>
              <a:rPr lang="en-US" dirty="0" err="1"/>
              <a:t>counterspace</a:t>
            </a:r>
            <a:r>
              <a:rPr lang="en-US" dirty="0"/>
              <a:t> capabilities being developed by multiple countries across five categories: direct-ascent, co-orbital, electronic warfare, directed energy, and </a:t>
            </a:r>
            <a:r>
              <a:rPr lang="en-US" dirty="0" smtClean="0"/>
              <a:t>cyber</a:t>
            </a:r>
            <a:endParaRPr lang="en-US" i="1" dirty="0"/>
          </a:p>
          <a:p>
            <a:r>
              <a:rPr lang="en-US" b="1" dirty="0" smtClean="0"/>
              <a:t>China </a:t>
            </a:r>
            <a:r>
              <a:rPr lang="en-US" dirty="0" smtClean="0"/>
              <a:t>has </a:t>
            </a:r>
            <a:r>
              <a:rPr lang="en-US" dirty="0"/>
              <a:t>conducted multiple tests of technologies for close approach and rendezvous </a:t>
            </a:r>
            <a:r>
              <a:rPr lang="en-US" dirty="0" smtClean="0"/>
              <a:t>that </a:t>
            </a:r>
            <a:r>
              <a:rPr lang="en-US" dirty="0"/>
              <a:t>could lead to a co-orbital ASAT </a:t>
            </a:r>
            <a:r>
              <a:rPr lang="en-US" dirty="0" smtClean="0"/>
              <a:t>capability, but no evident of destructive intercept of a target </a:t>
            </a:r>
          </a:p>
          <a:p>
            <a:r>
              <a:rPr lang="en-US" dirty="0" smtClean="0"/>
              <a:t>Since </a:t>
            </a:r>
            <a:r>
              <a:rPr lang="en-US" dirty="0"/>
              <a:t>2013, </a:t>
            </a:r>
            <a:r>
              <a:rPr lang="en-US" b="1" dirty="0"/>
              <a:t>Russia </a:t>
            </a:r>
            <a:r>
              <a:rPr lang="en-US" dirty="0"/>
              <a:t>has launched several satellites into LEO and GEO that have demonstrated the ability to rendezvous with other space objects, and in some cases do so after periods of </a:t>
            </a:r>
            <a:r>
              <a:rPr lang="en-US" dirty="0" smtClean="0"/>
              <a:t>dormancy </a:t>
            </a:r>
          </a:p>
          <a:p>
            <a:r>
              <a:rPr lang="en-US" dirty="0"/>
              <a:t>The </a:t>
            </a:r>
            <a:r>
              <a:rPr lang="en-US" b="1" dirty="0"/>
              <a:t>United States </a:t>
            </a:r>
            <a:r>
              <a:rPr lang="en-US" dirty="0"/>
              <a:t>has conducted multiple tests of technologies for close approach and rendezvous in both LEO and GEO, along with tracking, targeting, and HTK intercept technologies that could lead to a co-orbital ASAT </a:t>
            </a:r>
            <a:r>
              <a:rPr lang="en-US" dirty="0" smtClean="0"/>
              <a:t>capability</a:t>
            </a:r>
            <a:endParaRPr lang="en-US" dirty="0"/>
          </a:p>
          <a:p>
            <a:endParaRPr lang="en-US" b="1" dirty="0" smtClean="0"/>
          </a:p>
        </p:txBody>
      </p:sp>
      <p:sp>
        <p:nvSpPr>
          <p:cNvPr id="4" name="Footer Placeholder 3"/>
          <p:cNvSpPr>
            <a:spLocks noGrp="1"/>
          </p:cNvSpPr>
          <p:nvPr>
            <p:ph type="ftr" sz="quarter" idx="11"/>
          </p:nvPr>
        </p:nvSpPr>
        <p:spPr/>
        <p:txBody>
          <a:bodyPr/>
          <a:lstStyle/>
          <a:p>
            <a:pPr>
              <a:defRPr/>
            </a:pPr>
            <a:fld id="{2132ABED-A785-47F6-8FF4-8B624926CD9C}" type="slidenum">
              <a:rPr lang="en-US" smtClean="0"/>
              <a:pPr>
                <a:defRPr/>
              </a:pPr>
              <a:t>3</a:t>
            </a:fld>
            <a:endParaRPr lang="en-US" dirty="0"/>
          </a:p>
        </p:txBody>
      </p:sp>
    </p:spTree>
    <p:extLst>
      <p:ext uri="{BB962C8B-B14F-4D97-AF65-F5344CB8AC3E}">
        <p14:creationId xmlns:p14="http://schemas.microsoft.com/office/powerpoint/2010/main" val="3668163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Chinese Rendezvous and Proximity Operations</a:t>
            </a:r>
            <a:endParaRPr lang="en-US" dirty="0"/>
          </a:p>
        </p:txBody>
      </p:sp>
      <p:sp>
        <p:nvSpPr>
          <p:cNvPr id="4" name="Footer Placeholder 3"/>
          <p:cNvSpPr>
            <a:spLocks noGrp="1"/>
          </p:cNvSpPr>
          <p:nvPr>
            <p:ph type="ftr" sz="quarter" idx="11"/>
          </p:nvPr>
        </p:nvSpPr>
        <p:spPr/>
        <p:txBody>
          <a:bodyPr/>
          <a:lstStyle/>
          <a:p>
            <a:pPr>
              <a:defRPr/>
            </a:pPr>
            <a:fld id="{2132ABED-A785-47F6-8FF4-8B624926CD9C}" type="slidenum">
              <a:rPr lang="en-US" smtClean="0"/>
              <a:pPr>
                <a:defRPr/>
              </a:pPr>
              <a:t>4</a:t>
            </a:fld>
            <a:endParaRPr lang="en-US" dirty="0"/>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1071249980"/>
              </p:ext>
            </p:extLst>
          </p:nvPr>
        </p:nvGraphicFramePr>
        <p:xfrm>
          <a:off x="1122217" y="1246908"/>
          <a:ext cx="10086110" cy="4544292"/>
        </p:xfrm>
        <a:graphic>
          <a:graphicData uri="http://schemas.openxmlformats.org/drawingml/2006/table">
            <a:tbl>
              <a:tblPr firstRow="1" firstCol="1" bandRow="1">
                <a:tableStyleId>{5C22544A-7EE6-4342-B048-85BDC9FD1C3A}</a:tableStyleId>
              </a:tblPr>
              <a:tblGrid>
                <a:gridCol w="1503748">
                  <a:extLst>
                    <a:ext uri="{9D8B030D-6E8A-4147-A177-3AD203B41FA5}">
                      <a16:colId xmlns:a16="http://schemas.microsoft.com/office/drawing/2014/main" val="1276605107"/>
                    </a:ext>
                  </a:extLst>
                </a:gridCol>
                <a:gridCol w="1260633">
                  <a:extLst>
                    <a:ext uri="{9D8B030D-6E8A-4147-A177-3AD203B41FA5}">
                      <a16:colId xmlns:a16="http://schemas.microsoft.com/office/drawing/2014/main" val="3519388716"/>
                    </a:ext>
                  </a:extLst>
                </a:gridCol>
                <a:gridCol w="1498507">
                  <a:extLst>
                    <a:ext uri="{9D8B030D-6E8A-4147-A177-3AD203B41FA5}">
                      <a16:colId xmlns:a16="http://schemas.microsoft.com/office/drawing/2014/main" val="2812854531"/>
                    </a:ext>
                  </a:extLst>
                </a:gridCol>
                <a:gridCol w="5823222">
                  <a:extLst>
                    <a:ext uri="{9D8B030D-6E8A-4147-A177-3AD203B41FA5}">
                      <a16:colId xmlns:a16="http://schemas.microsoft.com/office/drawing/2014/main" val="1493312605"/>
                    </a:ext>
                  </a:extLst>
                </a:gridCol>
              </a:tblGrid>
              <a:tr h="764569">
                <a:tc>
                  <a:txBody>
                    <a:bodyPr/>
                    <a:lstStyle/>
                    <a:p>
                      <a:pPr marL="0" marR="0">
                        <a:lnSpc>
                          <a:spcPct val="115000"/>
                        </a:lnSpc>
                        <a:spcBef>
                          <a:spcPts val="0"/>
                        </a:spcBef>
                        <a:spcAft>
                          <a:spcPts val="0"/>
                        </a:spcAft>
                      </a:pPr>
                      <a:r>
                        <a:rPr lang="en-US" sz="1600">
                          <a:effectLst/>
                        </a:rPr>
                        <a:t>Date(s)</a:t>
                      </a:r>
                      <a:endParaRPr lang="en-US" sz="1600" b="1">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nSpc>
                          <a:spcPct val="115000"/>
                        </a:lnSpc>
                        <a:spcBef>
                          <a:spcPts val="0"/>
                        </a:spcBef>
                        <a:spcAft>
                          <a:spcPts val="0"/>
                        </a:spcAft>
                      </a:pPr>
                      <a:r>
                        <a:rPr lang="en-US" sz="1600">
                          <a:effectLst/>
                        </a:rPr>
                        <a:t>System(s)</a:t>
                      </a:r>
                      <a:endParaRPr lang="en-US" sz="1600" b="1">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nSpc>
                          <a:spcPct val="115000"/>
                        </a:lnSpc>
                        <a:spcBef>
                          <a:spcPts val="0"/>
                        </a:spcBef>
                        <a:spcAft>
                          <a:spcPts val="0"/>
                        </a:spcAft>
                      </a:pPr>
                      <a:r>
                        <a:rPr lang="en-US" sz="1600">
                          <a:effectLst/>
                        </a:rPr>
                        <a:t>Orbital Parameters</a:t>
                      </a:r>
                      <a:endParaRPr lang="en-US" sz="1600" b="1">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nSpc>
                          <a:spcPct val="115000"/>
                        </a:lnSpc>
                        <a:spcBef>
                          <a:spcPts val="0"/>
                        </a:spcBef>
                        <a:spcAft>
                          <a:spcPts val="0"/>
                        </a:spcAft>
                      </a:pPr>
                      <a:r>
                        <a:rPr lang="en-US" sz="1600">
                          <a:effectLst/>
                        </a:rPr>
                        <a:t>Notes</a:t>
                      </a:r>
                      <a:endParaRPr lang="en-US" sz="1600" b="1">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061324182"/>
                  </a:ext>
                </a:extLst>
              </a:tr>
              <a:tr h="684973">
                <a:tc>
                  <a:txBody>
                    <a:bodyPr/>
                    <a:lstStyle/>
                    <a:p>
                      <a:pPr marL="0" marR="0">
                        <a:lnSpc>
                          <a:spcPct val="115000"/>
                        </a:lnSpc>
                        <a:spcBef>
                          <a:spcPts val="300"/>
                        </a:spcBef>
                        <a:spcAft>
                          <a:spcPts val="0"/>
                        </a:spcAft>
                      </a:pPr>
                      <a:r>
                        <a:rPr lang="en-US" sz="1400">
                          <a:effectLst/>
                        </a:rPr>
                        <a:t>June – Aug. 2010</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15000"/>
                        </a:lnSpc>
                        <a:spcBef>
                          <a:spcPts val="300"/>
                        </a:spcBef>
                        <a:spcAft>
                          <a:spcPts val="0"/>
                        </a:spcAft>
                      </a:pPr>
                      <a:r>
                        <a:rPr lang="en-US" sz="1400">
                          <a:effectLst/>
                        </a:rPr>
                        <a:t>SJ-O6F, SJ-12</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15000"/>
                        </a:lnSpc>
                        <a:spcBef>
                          <a:spcPts val="300"/>
                        </a:spcBef>
                        <a:spcAft>
                          <a:spcPts val="0"/>
                        </a:spcAft>
                      </a:pPr>
                      <a:r>
                        <a:rPr lang="en-US" sz="1400">
                          <a:effectLst/>
                        </a:rPr>
                        <a:t>570-600 km; 97.6°</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15000"/>
                        </a:lnSpc>
                        <a:spcBef>
                          <a:spcPts val="300"/>
                        </a:spcBef>
                        <a:spcAft>
                          <a:spcPts val="0"/>
                        </a:spcAft>
                      </a:pPr>
                      <a:r>
                        <a:rPr lang="en-US" sz="1400">
                          <a:effectLst/>
                        </a:rPr>
                        <a:t>SJ-12 maneuvered to rendezvous with SJ-06F. Satellites may have bumped into each other.</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119661961"/>
                  </a:ext>
                </a:extLst>
              </a:tr>
              <a:tr h="1379938">
                <a:tc>
                  <a:txBody>
                    <a:bodyPr/>
                    <a:lstStyle/>
                    <a:p>
                      <a:pPr marL="0" marR="0">
                        <a:lnSpc>
                          <a:spcPct val="115000"/>
                        </a:lnSpc>
                        <a:spcBef>
                          <a:spcPts val="300"/>
                        </a:spcBef>
                        <a:spcAft>
                          <a:spcPts val="0"/>
                        </a:spcAft>
                      </a:pPr>
                      <a:r>
                        <a:rPr lang="en-US" sz="1400">
                          <a:effectLst/>
                        </a:rPr>
                        <a:t>July 2013 – May 2016</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15000"/>
                        </a:lnSpc>
                        <a:spcBef>
                          <a:spcPts val="300"/>
                        </a:spcBef>
                        <a:spcAft>
                          <a:spcPts val="0"/>
                        </a:spcAft>
                      </a:pPr>
                      <a:r>
                        <a:rPr lang="en-US" sz="1400">
                          <a:effectLst/>
                        </a:rPr>
                        <a:t>SY-7, CX-3, SJ-15</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15000"/>
                        </a:lnSpc>
                        <a:spcBef>
                          <a:spcPts val="300"/>
                        </a:spcBef>
                        <a:spcAft>
                          <a:spcPts val="0"/>
                        </a:spcAft>
                      </a:pPr>
                      <a:r>
                        <a:rPr lang="en-US" sz="1400">
                          <a:effectLst/>
                        </a:rPr>
                        <a:t>Approx. 670 km; 98°</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15000"/>
                        </a:lnSpc>
                        <a:spcBef>
                          <a:spcPts val="300"/>
                        </a:spcBef>
                        <a:spcAft>
                          <a:spcPts val="0"/>
                        </a:spcAft>
                      </a:pPr>
                      <a:r>
                        <a:rPr lang="en-US" sz="1400">
                          <a:effectLst/>
                        </a:rPr>
                        <a:t>SY-7 released an additional object that it performed maneuvers with and may have had a telerobotic arm. CX-3 performed optical surveillance of other in-space objects. SJ-15 Demonstrated altitude and inclination changes to approach other satellites.</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504312998"/>
                  </a:ext>
                </a:extLst>
              </a:tr>
              <a:tr h="1029839">
                <a:tc>
                  <a:txBody>
                    <a:bodyPr/>
                    <a:lstStyle/>
                    <a:p>
                      <a:pPr marL="0" marR="0">
                        <a:lnSpc>
                          <a:spcPct val="115000"/>
                        </a:lnSpc>
                        <a:spcBef>
                          <a:spcPts val="300"/>
                        </a:spcBef>
                        <a:spcAft>
                          <a:spcPts val="0"/>
                        </a:spcAft>
                      </a:pPr>
                      <a:r>
                        <a:rPr lang="en-US" sz="1400">
                          <a:effectLst/>
                        </a:rPr>
                        <a:t>Nov. 2016 – Feb. 2018</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15000"/>
                        </a:lnSpc>
                        <a:spcBef>
                          <a:spcPts val="300"/>
                        </a:spcBef>
                        <a:spcAft>
                          <a:spcPts val="0"/>
                        </a:spcAft>
                      </a:pPr>
                      <a:r>
                        <a:rPr lang="en-US" sz="1400">
                          <a:effectLst/>
                        </a:rPr>
                        <a:t>SJ-17, YZ-2 upper stage</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15000"/>
                        </a:lnSpc>
                        <a:spcBef>
                          <a:spcPts val="300"/>
                        </a:spcBef>
                        <a:spcAft>
                          <a:spcPts val="0"/>
                        </a:spcAft>
                      </a:pPr>
                      <a:r>
                        <a:rPr lang="en-US" sz="1400">
                          <a:effectLst/>
                        </a:rPr>
                        <a:t>35,600 km; 0°</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15000"/>
                        </a:lnSpc>
                        <a:spcBef>
                          <a:spcPts val="300"/>
                        </a:spcBef>
                        <a:spcAft>
                          <a:spcPts val="0"/>
                        </a:spcAft>
                      </a:pPr>
                      <a:r>
                        <a:rPr lang="en-US" sz="1400">
                          <a:effectLst/>
                        </a:rPr>
                        <a:t>YZ-2 upper stage failed to burn to the graveyard orbit and stayed near GEO. SJ-17 demonstrated maneuverability around the GEO belt and circumnavigated Chinasat 5A.</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939958116"/>
                  </a:ext>
                </a:extLst>
              </a:tr>
              <a:tr h="684973">
                <a:tc>
                  <a:txBody>
                    <a:bodyPr/>
                    <a:lstStyle/>
                    <a:p>
                      <a:pPr marL="0" marR="0">
                        <a:lnSpc>
                          <a:spcPct val="115000"/>
                        </a:lnSpc>
                        <a:spcBef>
                          <a:spcPts val="300"/>
                        </a:spcBef>
                        <a:spcAft>
                          <a:spcPts val="0"/>
                        </a:spcAft>
                      </a:pPr>
                      <a:r>
                        <a:rPr lang="en-US" sz="1400">
                          <a:effectLst/>
                        </a:rPr>
                        <a:t>Jan. 2019</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15000"/>
                        </a:lnSpc>
                        <a:spcBef>
                          <a:spcPts val="300"/>
                        </a:spcBef>
                        <a:spcAft>
                          <a:spcPts val="0"/>
                        </a:spcAft>
                      </a:pPr>
                      <a:r>
                        <a:rPr lang="en-US" sz="1400">
                          <a:effectLst/>
                        </a:rPr>
                        <a:t>TJS-3, TJS-3 AGM</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15000"/>
                        </a:lnSpc>
                        <a:spcBef>
                          <a:spcPts val="300"/>
                        </a:spcBef>
                        <a:spcAft>
                          <a:spcPts val="0"/>
                        </a:spcAft>
                      </a:pPr>
                      <a:r>
                        <a:rPr lang="en-US" sz="1400">
                          <a:effectLst/>
                        </a:rPr>
                        <a:t>35,600 km; 0°</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15000"/>
                        </a:lnSpc>
                        <a:spcBef>
                          <a:spcPts val="300"/>
                        </a:spcBef>
                        <a:spcAft>
                          <a:spcPts val="0"/>
                        </a:spcAft>
                      </a:pPr>
                      <a:r>
                        <a:rPr lang="en-US" sz="1400" dirty="0">
                          <a:effectLst/>
                        </a:rPr>
                        <a:t>TJS-3 AKM separated from the TJS-3 in the GEO belt and both performed small maneuvers to maintain relatively close orbital slots.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610319978"/>
                  </a:ext>
                </a:extLst>
              </a:tr>
            </a:tbl>
          </a:graphicData>
        </a:graphic>
      </p:graphicFrame>
    </p:spTree>
    <p:extLst>
      <p:ext uri="{BB962C8B-B14F-4D97-AF65-F5344CB8AC3E}">
        <p14:creationId xmlns:p14="http://schemas.microsoft.com/office/powerpoint/2010/main" val="2850423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Russian Rendezvous and Proximity Operations</a:t>
            </a:r>
            <a:endParaRPr lang="en-US" dirty="0"/>
          </a:p>
        </p:txBody>
      </p:sp>
      <p:sp>
        <p:nvSpPr>
          <p:cNvPr id="4" name="Footer Placeholder 3"/>
          <p:cNvSpPr>
            <a:spLocks noGrp="1"/>
          </p:cNvSpPr>
          <p:nvPr>
            <p:ph type="ftr" sz="quarter" idx="11"/>
          </p:nvPr>
        </p:nvSpPr>
        <p:spPr/>
        <p:txBody>
          <a:bodyPr/>
          <a:lstStyle/>
          <a:p>
            <a:pPr>
              <a:defRPr/>
            </a:pPr>
            <a:fld id="{2132ABED-A785-47F6-8FF4-8B624926CD9C}" type="slidenum">
              <a:rPr lang="en-US" smtClean="0"/>
              <a:pPr>
                <a:defRPr/>
              </a:pPr>
              <a:t>5</a:t>
            </a:fld>
            <a:endParaRPr lang="en-US"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2648805191"/>
              </p:ext>
            </p:extLst>
          </p:nvPr>
        </p:nvGraphicFramePr>
        <p:xfrm>
          <a:off x="531842" y="1283419"/>
          <a:ext cx="11194472" cy="4938625"/>
        </p:xfrm>
        <a:graphic>
          <a:graphicData uri="http://schemas.openxmlformats.org/drawingml/2006/table">
            <a:tbl>
              <a:tblPr firstRow="1" firstCol="1" bandRow="1">
                <a:tableStyleId>{5C22544A-7EE6-4342-B048-85BDC9FD1C3A}</a:tableStyleId>
              </a:tblPr>
              <a:tblGrid>
                <a:gridCol w="1995055">
                  <a:extLst>
                    <a:ext uri="{9D8B030D-6E8A-4147-A177-3AD203B41FA5}">
                      <a16:colId xmlns:a16="http://schemas.microsoft.com/office/drawing/2014/main" val="809553794"/>
                    </a:ext>
                  </a:extLst>
                </a:gridCol>
                <a:gridCol w="1186121">
                  <a:extLst>
                    <a:ext uri="{9D8B030D-6E8A-4147-A177-3AD203B41FA5}">
                      <a16:colId xmlns:a16="http://schemas.microsoft.com/office/drawing/2014/main" val="3795309645"/>
                    </a:ext>
                  </a:extLst>
                </a:gridCol>
                <a:gridCol w="1856509">
                  <a:extLst>
                    <a:ext uri="{9D8B030D-6E8A-4147-A177-3AD203B41FA5}">
                      <a16:colId xmlns:a16="http://schemas.microsoft.com/office/drawing/2014/main" val="1780107152"/>
                    </a:ext>
                  </a:extLst>
                </a:gridCol>
                <a:gridCol w="6156787">
                  <a:extLst>
                    <a:ext uri="{9D8B030D-6E8A-4147-A177-3AD203B41FA5}">
                      <a16:colId xmlns:a16="http://schemas.microsoft.com/office/drawing/2014/main" val="949322153"/>
                    </a:ext>
                  </a:extLst>
                </a:gridCol>
              </a:tblGrid>
              <a:tr h="655876">
                <a:tc>
                  <a:txBody>
                    <a:bodyPr/>
                    <a:lstStyle/>
                    <a:p>
                      <a:pPr marL="0" marR="0">
                        <a:lnSpc>
                          <a:spcPct val="115000"/>
                        </a:lnSpc>
                        <a:spcBef>
                          <a:spcPts val="0"/>
                        </a:spcBef>
                        <a:spcAft>
                          <a:spcPts val="0"/>
                        </a:spcAft>
                      </a:pPr>
                      <a:r>
                        <a:rPr lang="en-US" sz="1400">
                          <a:effectLst/>
                        </a:rPr>
                        <a:t>Date(s)</a:t>
                      </a:r>
                      <a:endParaRPr lang="en-US" sz="1400" b="1">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nchor="ctr"/>
                </a:tc>
                <a:tc>
                  <a:txBody>
                    <a:bodyPr/>
                    <a:lstStyle/>
                    <a:p>
                      <a:pPr marL="0" marR="0">
                        <a:lnSpc>
                          <a:spcPct val="115000"/>
                        </a:lnSpc>
                        <a:spcBef>
                          <a:spcPts val="0"/>
                        </a:spcBef>
                        <a:spcAft>
                          <a:spcPts val="0"/>
                        </a:spcAft>
                      </a:pPr>
                      <a:r>
                        <a:rPr lang="en-US" sz="1400" dirty="0">
                          <a:effectLst/>
                        </a:rPr>
                        <a:t>System(s)</a:t>
                      </a:r>
                      <a:endParaRPr lang="en-US" sz="1400" b="1" dirty="0">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nchor="ctr"/>
                </a:tc>
                <a:tc>
                  <a:txBody>
                    <a:bodyPr/>
                    <a:lstStyle/>
                    <a:p>
                      <a:pPr marL="0" marR="0">
                        <a:lnSpc>
                          <a:spcPct val="115000"/>
                        </a:lnSpc>
                        <a:spcBef>
                          <a:spcPts val="0"/>
                        </a:spcBef>
                        <a:spcAft>
                          <a:spcPts val="0"/>
                        </a:spcAft>
                      </a:pPr>
                      <a:r>
                        <a:rPr lang="en-US" sz="1400">
                          <a:effectLst/>
                        </a:rPr>
                        <a:t>Orbital Parameters</a:t>
                      </a:r>
                      <a:endParaRPr lang="en-US" sz="1400" b="1">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nchor="ctr"/>
                </a:tc>
                <a:tc>
                  <a:txBody>
                    <a:bodyPr/>
                    <a:lstStyle/>
                    <a:p>
                      <a:pPr marL="0" marR="0">
                        <a:lnSpc>
                          <a:spcPct val="115000"/>
                        </a:lnSpc>
                        <a:spcBef>
                          <a:spcPts val="0"/>
                        </a:spcBef>
                        <a:spcAft>
                          <a:spcPts val="0"/>
                        </a:spcAft>
                      </a:pPr>
                      <a:r>
                        <a:rPr lang="en-US" sz="1400" dirty="0">
                          <a:effectLst/>
                        </a:rPr>
                        <a:t>Notes</a:t>
                      </a:r>
                      <a:endParaRPr lang="en-US" sz="1400" b="1" dirty="0">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nchor="ctr"/>
                </a:tc>
                <a:extLst>
                  <a:ext uri="{0D108BD9-81ED-4DB2-BD59-A6C34878D82A}">
                    <a16:rowId xmlns:a16="http://schemas.microsoft.com/office/drawing/2014/main" val="320290070"/>
                  </a:ext>
                </a:extLst>
              </a:tr>
              <a:tr h="735541">
                <a:tc>
                  <a:txBody>
                    <a:bodyPr/>
                    <a:lstStyle/>
                    <a:p>
                      <a:pPr marL="0" marR="0">
                        <a:lnSpc>
                          <a:spcPct val="115000"/>
                        </a:lnSpc>
                        <a:spcBef>
                          <a:spcPts val="300"/>
                        </a:spcBef>
                        <a:spcAft>
                          <a:spcPts val="0"/>
                        </a:spcAft>
                      </a:pPr>
                      <a:r>
                        <a:rPr lang="en-US" sz="1400" dirty="0">
                          <a:effectLst/>
                        </a:rPr>
                        <a:t>June 2014 -March 2016</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tc>
                <a:tc>
                  <a:txBody>
                    <a:bodyPr/>
                    <a:lstStyle/>
                    <a:p>
                      <a:pPr marL="0" marR="0">
                        <a:lnSpc>
                          <a:spcPct val="115000"/>
                        </a:lnSpc>
                        <a:spcBef>
                          <a:spcPts val="300"/>
                        </a:spcBef>
                        <a:spcAft>
                          <a:spcPts val="0"/>
                        </a:spcAft>
                      </a:pPr>
                      <a:r>
                        <a:rPr lang="en-US" sz="1400" dirty="0">
                          <a:effectLst/>
                        </a:rPr>
                        <a:t>Cosmos 2499, </a:t>
                      </a:r>
                      <a:r>
                        <a:rPr lang="en-US" sz="1400" dirty="0" err="1">
                          <a:effectLst/>
                        </a:rPr>
                        <a:t>Briz</a:t>
                      </a:r>
                      <a:r>
                        <a:rPr lang="en-US" sz="1400" dirty="0">
                          <a:effectLst/>
                        </a:rPr>
                        <a:t>-KM R/B</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tc>
                <a:tc>
                  <a:txBody>
                    <a:bodyPr/>
                    <a:lstStyle/>
                    <a:p>
                      <a:pPr marL="0" marR="0">
                        <a:lnSpc>
                          <a:spcPct val="115000"/>
                        </a:lnSpc>
                        <a:spcBef>
                          <a:spcPts val="300"/>
                        </a:spcBef>
                        <a:spcAft>
                          <a:spcPts val="0"/>
                        </a:spcAft>
                      </a:pPr>
                      <a:r>
                        <a:rPr lang="en-US" sz="1400" dirty="0">
                          <a:effectLst/>
                        </a:rPr>
                        <a:t>1501 x 1480 km; 82.4°</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tc>
                <a:tc>
                  <a:txBody>
                    <a:bodyPr/>
                    <a:lstStyle/>
                    <a:p>
                      <a:pPr marL="0" marR="0">
                        <a:lnSpc>
                          <a:spcPct val="115000"/>
                        </a:lnSpc>
                        <a:spcBef>
                          <a:spcPts val="300"/>
                        </a:spcBef>
                        <a:spcAft>
                          <a:spcPts val="0"/>
                        </a:spcAft>
                      </a:pPr>
                      <a:r>
                        <a:rPr lang="en-US" sz="1400" dirty="0">
                          <a:effectLst/>
                        </a:rPr>
                        <a:t>Cosmos 2499 did series of maneuvers to bring it close to, and then away from, the </a:t>
                      </a:r>
                      <a:r>
                        <a:rPr lang="en-US" sz="1400" dirty="0" err="1">
                          <a:effectLst/>
                        </a:rPr>
                        <a:t>Briz</a:t>
                      </a:r>
                      <a:r>
                        <a:rPr lang="en-US" sz="1400" dirty="0">
                          <a:effectLst/>
                        </a:rPr>
                        <a:t>-KM upper stage.</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tc>
                <a:extLst>
                  <a:ext uri="{0D108BD9-81ED-4DB2-BD59-A6C34878D82A}">
                    <a16:rowId xmlns:a16="http://schemas.microsoft.com/office/drawing/2014/main" val="1928927294"/>
                  </a:ext>
                </a:extLst>
              </a:tr>
              <a:tr h="735541">
                <a:tc>
                  <a:txBody>
                    <a:bodyPr/>
                    <a:lstStyle/>
                    <a:p>
                      <a:pPr marL="0" marR="0">
                        <a:lnSpc>
                          <a:spcPct val="115000"/>
                        </a:lnSpc>
                        <a:spcBef>
                          <a:spcPts val="300"/>
                        </a:spcBef>
                        <a:spcAft>
                          <a:spcPts val="0"/>
                        </a:spcAft>
                      </a:pPr>
                      <a:r>
                        <a:rPr lang="en-US" sz="1400">
                          <a:effectLst/>
                        </a:rPr>
                        <a:t>April 2015 – April 2017</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tc>
                <a:tc>
                  <a:txBody>
                    <a:bodyPr/>
                    <a:lstStyle/>
                    <a:p>
                      <a:pPr marL="0" marR="0">
                        <a:lnSpc>
                          <a:spcPct val="115000"/>
                        </a:lnSpc>
                        <a:spcBef>
                          <a:spcPts val="300"/>
                        </a:spcBef>
                        <a:spcAft>
                          <a:spcPts val="0"/>
                        </a:spcAft>
                      </a:pPr>
                      <a:r>
                        <a:rPr lang="en-US" sz="1400">
                          <a:effectLst/>
                        </a:rPr>
                        <a:t>Cosmos 2504, Briz-KM R/B, </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tc>
                <a:tc>
                  <a:txBody>
                    <a:bodyPr/>
                    <a:lstStyle/>
                    <a:p>
                      <a:pPr marL="0" marR="0">
                        <a:lnSpc>
                          <a:spcPct val="115000"/>
                        </a:lnSpc>
                        <a:spcBef>
                          <a:spcPts val="300"/>
                        </a:spcBef>
                        <a:spcAft>
                          <a:spcPts val="0"/>
                        </a:spcAft>
                      </a:pPr>
                      <a:r>
                        <a:rPr lang="en-US" sz="1400">
                          <a:effectLst/>
                        </a:rPr>
                        <a:t>1507 x 1172 km; 82.5°</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tc>
                <a:tc>
                  <a:txBody>
                    <a:bodyPr/>
                    <a:lstStyle/>
                    <a:p>
                      <a:pPr marL="0" marR="0">
                        <a:lnSpc>
                          <a:spcPct val="115000"/>
                        </a:lnSpc>
                        <a:spcBef>
                          <a:spcPts val="300"/>
                        </a:spcBef>
                        <a:spcAft>
                          <a:spcPts val="0"/>
                        </a:spcAft>
                      </a:pPr>
                      <a:r>
                        <a:rPr lang="en-US" sz="1400">
                          <a:effectLst/>
                        </a:rPr>
                        <a:t>Cosmos 2504 maneuvers to approach the Briz-KM upper stage and may have had a slight impact before separating again.</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tc>
                <a:extLst>
                  <a:ext uri="{0D108BD9-81ED-4DB2-BD59-A6C34878D82A}">
                    <a16:rowId xmlns:a16="http://schemas.microsoft.com/office/drawing/2014/main" val="1548725697"/>
                  </a:ext>
                </a:extLst>
              </a:tr>
              <a:tr h="668314">
                <a:tc>
                  <a:txBody>
                    <a:bodyPr/>
                    <a:lstStyle/>
                    <a:p>
                      <a:pPr marL="0" marR="0">
                        <a:lnSpc>
                          <a:spcPct val="115000"/>
                        </a:lnSpc>
                        <a:spcBef>
                          <a:spcPts val="300"/>
                        </a:spcBef>
                        <a:spcAft>
                          <a:spcPts val="0"/>
                        </a:spcAft>
                      </a:pPr>
                      <a:r>
                        <a:rPr lang="en-US" sz="1400">
                          <a:effectLst/>
                        </a:rPr>
                        <a:t>March-April 2017</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tc>
                <a:tc>
                  <a:txBody>
                    <a:bodyPr/>
                    <a:lstStyle/>
                    <a:p>
                      <a:pPr marL="0" marR="0">
                        <a:lnSpc>
                          <a:spcPct val="115000"/>
                        </a:lnSpc>
                        <a:spcBef>
                          <a:spcPts val="300"/>
                        </a:spcBef>
                        <a:spcAft>
                          <a:spcPts val="0"/>
                        </a:spcAft>
                      </a:pPr>
                      <a:r>
                        <a:rPr lang="en-US" sz="1400">
                          <a:effectLst/>
                        </a:rPr>
                        <a:t>Cosmos 2504, FY-1C Debris</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tc>
                <a:tc>
                  <a:txBody>
                    <a:bodyPr/>
                    <a:lstStyle/>
                    <a:p>
                      <a:pPr marL="0" marR="0">
                        <a:lnSpc>
                          <a:spcPct val="115000"/>
                        </a:lnSpc>
                        <a:spcBef>
                          <a:spcPts val="300"/>
                        </a:spcBef>
                        <a:spcAft>
                          <a:spcPts val="0"/>
                        </a:spcAft>
                      </a:pPr>
                      <a:r>
                        <a:rPr lang="en-US" sz="1400">
                          <a:effectLst/>
                        </a:rPr>
                        <a:t>1507 x 848 km; 82.6°</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tc>
                <a:tc>
                  <a:txBody>
                    <a:bodyPr/>
                    <a:lstStyle/>
                    <a:p>
                      <a:pPr marL="0" marR="0">
                        <a:lnSpc>
                          <a:spcPct val="115000"/>
                        </a:lnSpc>
                        <a:spcBef>
                          <a:spcPts val="300"/>
                        </a:spcBef>
                        <a:spcAft>
                          <a:spcPts val="0"/>
                        </a:spcAft>
                      </a:pPr>
                      <a:r>
                        <a:rPr lang="en-US" sz="1400">
                          <a:effectLst/>
                        </a:rPr>
                        <a:t>After a year of dormancy, Cosmos 2504 did a close approach with a piece of Chinese space debris from the 2007 ASAT test</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tc>
                <a:extLst>
                  <a:ext uri="{0D108BD9-81ED-4DB2-BD59-A6C34878D82A}">
                    <a16:rowId xmlns:a16="http://schemas.microsoft.com/office/drawing/2014/main" val="304098644"/>
                  </a:ext>
                </a:extLst>
              </a:tr>
              <a:tr h="1475039">
                <a:tc>
                  <a:txBody>
                    <a:bodyPr/>
                    <a:lstStyle/>
                    <a:p>
                      <a:pPr marL="0" marR="0">
                        <a:lnSpc>
                          <a:spcPct val="115000"/>
                        </a:lnSpc>
                        <a:spcBef>
                          <a:spcPts val="300"/>
                        </a:spcBef>
                        <a:spcAft>
                          <a:spcPts val="0"/>
                        </a:spcAft>
                      </a:pPr>
                      <a:r>
                        <a:rPr lang="en-US" sz="1400">
                          <a:effectLst/>
                        </a:rPr>
                        <a:t>Oct. 2014 – Feb. 2019</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tc>
                <a:tc>
                  <a:txBody>
                    <a:bodyPr/>
                    <a:lstStyle/>
                    <a:p>
                      <a:pPr marL="0" marR="0">
                        <a:lnSpc>
                          <a:spcPct val="115000"/>
                        </a:lnSpc>
                        <a:spcBef>
                          <a:spcPts val="300"/>
                        </a:spcBef>
                        <a:spcAft>
                          <a:spcPts val="0"/>
                        </a:spcAft>
                      </a:pPr>
                      <a:r>
                        <a:rPr lang="en-US" sz="1400">
                          <a:effectLst/>
                        </a:rPr>
                        <a:t>Luch, Express AM-6, Intelsat 7, Intelsat 901, Athena-Fidus </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tc>
                <a:tc>
                  <a:txBody>
                    <a:bodyPr/>
                    <a:lstStyle/>
                    <a:p>
                      <a:pPr marL="0" marR="0">
                        <a:lnSpc>
                          <a:spcPct val="115000"/>
                        </a:lnSpc>
                        <a:spcBef>
                          <a:spcPts val="300"/>
                        </a:spcBef>
                        <a:spcAft>
                          <a:spcPts val="0"/>
                        </a:spcAft>
                      </a:pPr>
                      <a:r>
                        <a:rPr lang="en-US" sz="1400">
                          <a:effectLst/>
                        </a:rPr>
                        <a:t>35,600 km, 0°</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tc>
                <a:tc>
                  <a:txBody>
                    <a:bodyPr/>
                    <a:lstStyle/>
                    <a:p>
                      <a:pPr marL="0" marR="0">
                        <a:lnSpc>
                          <a:spcPct val="115000"/>
                        </a:lnSpc>
                        <a:spcBef>
                          <a:spcPts val="300"/>
                        </a:spcBef>
                        <a:spcAft>
                          <a:spcPts val="0"/>
                        </a:spcAft>
                      </a:pPr>
                      <a:r>
                        <a:rPr lang="en-US" sz="1400">
                          <a:effectLst/>
                        </a:rPr>
                        <a:t>Luch parked near several satellites over nearly five years, including the Russian Express AM-6, American Intelsat 7 and Intelsat 401, and French-Italian Athena-Fidus satellites. </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tc>
                <a:extLst>
                  <a:ext uri="{0D108BD9-81ED-4DB2-BD59-A6C34878D82A}">
                    <a16:rowId xmlns:a16="http://schemas.microsoft.com/office/drawing/2014/main" val="2678491526"/>
                  </a:ext>
                </a:extLst>
              </a:tr>
              <a:tr h="668314">
                <a:tc>
                  <a:txBody>
                    <a:bodyPr/>
                    <a:lstStyle/>
                    <a:p>
                      <a:pPr marL="0" marR="0">
                        <a:lnSpc>
                          <a:spcPct val="115000"/>
                        </a:lnSpc>
                        <a:spcBef>
                          <a:spcPts val="300"/>
                        </a:spcBef>
                        <a:spcAft>
                          <a:spcPts val="0"/>
                        </a:spcAft>
                      </a:pPr>
                      <a:r>
                        <a:rPr lang="en-US" sz="1400">
                          <a:effectLst/>
                        </a:rPr>
                        <a:t>Aug – Oct 2017</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tc>
                <a:tc>
                  <a:txBody>
                    <a:bodyPr/>
                    <a:lstStyle/>
                    <a:p>
                      <a:pPr marL="0" marR="0">
                        <a:lnSpc>
                          <a:spcPct val="115000"/>
                        </a:lnSpc>
                        <a:spcBef>
                          <a:spcPts val="300"/>
                        </a:spcBef>
                        <a:spcAft>
                          <a:spcPts val="0"/>
                        </a:spcAft>
                      </a:pPr>
                      <a:r>
                        <a:rPr lang="en-US" sz="1400">
                          <a:effectLst/>
                        </a:rPr>
                        <a:t>Cosmos 2521, Cosmos 2519</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tc>
                <a:tc>
                  <a:txBody>
                    <a:bodyPr/>
                    <a:lstStyle/>
                    <a:p>
                      <a:pPr marL="0" marR="0">
                        <a:lnSpc>
                          <a:spcPct val="115000"/>
                        </a:lnSpc>
                        <a:spcBef>
                          <a:spcPts val="300"/>
                        </a:spcBef>
                        <a:spcAft>
                          <a:spcPts val="0"/>
                        </a:spcAft>
                      </a:pPr>
                      <a:r>
                        <a:rPr lang="en-US" sz="1400">
                          <a:effectLst/>
                        </a:rPr>
                        <a:t>670 x 650 km; 97.9°</a:t>
                      </a: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tc>
                <a:tc>
                  <a:txBody>
                    <a:bodyPr/>
                    <a:lstStyle/>
                    <a:p>
                      <a:pPr marL="0" marR="0">
                        <a:lnSpc>
                          <a:spcPct val="115000"/>
                        </a:lnSpc>
                        <a:spcBef>
                          <a:spcPts val="300"/>
                        </a:spcBef>
                        <a:spcAft>
                          <a:spcPts val="0"/>
                        </a:spcAft>
                      </a:pPr>
                      <a:r>
                        <a:rPr lang="en-US" sz="1400" dirty="0">
                          <a:effectLst/>
                        </a:rPr>
                        <a:t>Cosmos 2521 separated from Cosmos 2519 and performed a series of small maneuvers to do inspections before </a:t>
                      </a:r>
                      <a:r>
                        <a:rPr lang="en-US" sz="1400" dirty="0" err="1">
                          <a:effectLst/>
                        </a:rPr>
                        <a:t>redocking</a:t>
                      </a:r>
                      <a:r>
                        <a:rPr lang="en-US" sz="1400" dirty="0">
                          <a:effectLst/>
                        </a:rPr>
                        <a:t> with Cosmos 2519.</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33041" marR="33041" marT="0" marB="0"/>
                </a:tc>
                <a:extLst>
                  <a:ext uri="{0D108BD9-81ED-4DB2-BD59-A6C34878D82A}">
                    <a16:rowId xmlns:a16="http://schemas.microsoft.com/office/drawing/2014/main" val="2274719928"/>
                  </a:ext>
                </a:extLst>
              </a:tr>
            </a:tbl>
          </a:graphicData>
        </a:graphic>
      </p:graphicFrame>
    </p:spTree>
    <p:extLst>
      <p:ext uri="{BB962C8B-B14F-4D97-AF65-F5344CB8AC3E}">
        <p14:creationId xmlns:p14="http://schemas.microsoft.com/office/powerpoint/2010/main" val="3034636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US Rendezvous and Proximity Operations</a:t>
            </a:r>
            <a:endParaRPr lang="en-US" dirty="0"/>
          </a:p>
        </p:txBody>
      </p:sp>
      <p:sp>
        <p:nvSpPr>
          <p:cNvPr id="4" name="Footer Placeholder 3"/>
          <p:cNvSpPr>
            <a:spLocks noGrp="1"/>
          </p:cNvSpPr>
          <p:nvPr>
            <p:ph type="ftr" sz="quarter" idx="11"/>
          </p:nvPr>
        </p:nvSpPr>
        <p:spPr/>
        <p:txBody>
          <a:bodyPr/>
          <a:lstStyle/>
          <a:p>
            <a:pPr>
              <a:defRPr/>
            </a:pPr>
            <a:fld id="{2132ABED-A785-47F6-8FF4-8B624926CD9C}" type="slidenum">
              <a:rPr lang="en-US" smtClean="0"/>
              <a:pPr>
                <a:defRPr/>
              </a:pPr>
              <a:t>6</a:t>
            </a:fld>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916461730"/>
              </p:ext>
            </p:extLst>
          </p:nvPr>
        </p:nvGraphicFramePr>
        <p:xfrm>
          <a:off x="360218" y="1101407"/>
          <a:ext cx="11222181" cy="5253278"/>
        </p:xfrm>
        <a:graphic>
          <a:graphicData uri="http://schemas.openxmlformats.org/drawingml/2006/table">
            <a:tbl>
              <a:tblPr firstRow="1" firstCol="1" bandRow="1">
                <a:tableStyleId>{5C22544A-7EE6-4342-B048-85BDC9FD1C3A}</a:tableStyleId>
              </a:tblPr>
              <a:tblGrid>
                <a:gridCol w="1712669">
                  <a:extLst>
                    <a:ext uri="{9D8B030D-6E8A-4147-A177-3AD203B41FA5}">
                      <a16:colId xmlns:a16="http://schemas.microsoft.com/office/drawing/2014/main" val="934970620"/>
                    </a:ext>
                  </a:extLst>
                </a:gridCol>
                <a:gridCol w="1712669">
                  <a:extLst>
                    <a:ext uri="{9D8B030D-6E8A-4147-A177-3AD203B41FA5}">
                      <a16:colId xmlns:a16="http://schemas.microsoft.com/office/drawing/2014/main" val="4062006979"/>
                    </a:ext>
                  </a:extLst>
                </a:gridCol>
                <a:gridCol w="1713836">
                  <a:extLst>
                    <a:ext uri="{9D8B030D-6E8A-4147-A177-3AD203B41FA5}">
                      <a16:colId xmlns:a16="http://schemas.microsoft.com/office/drawing/2014/main" val="4013046420"/>
                    </a:ext>
                  </a:extLst>
                </a:gridCol>
                <a:gridCol w="6083007">
                  <a:extLst>
                    <a:ext uri="{9D8B030D-6E8A-4147-A177-3AD203B41FA5}">
                      <a16:colId xmlns:a16="http://schemas.microsoft.com/office/drawing/2014/main" val="3442974322"/>
                    </a:ext>
                  </a:extLst>
                </a:gridCol>
              </a:tblGrid>
              <a:tr h="212143">
                <a:tc>
                  <a:txBody>
                    <a:bodyPr/>
                    <a:lstStyle/>
                    <a:p>
                      <a:pPr marL="0" marR="0">
                        <a:lnSpc>
                          <a:spcPct val="107000"/>
                        </a:lnSpc>
                        <a:spcBef>
                          <a:spcPts val="0"/>
                        </a:spcBef>
                        <a:spcAft>
                          <a:spcPts val="0"/>
                        </a:spcAft>
                      </a:pPr>
                      <a:r>
                        <a:rPr lang="en-US" sz="1400">
                          <a:effectLst/>
                        </a:rPr>
                        <a:t>Date(s)</a:t>
                      </a:r>
                      <a:endParaRPr lang="en-US" sz="1100" b="1">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nchor="ctr"/>
                </a:tc>
                <a:tc>
                  <a:txBody>
                    <a:bodyPr/>
                    <a:lstStyle/>
                    <a:p>
                      <a:pPr marL="0" marR="0">
                        <a:lnSpc>
                          <a:spcPct val="107000"/>
                        </a:lnSpc>
                        <a:spcBef>
                          <a:spcPts val="0"/>
                        </a:spcBef>
                        <a:spcAft>
                          <a:spcPts val="0"/>
                        </a:spcAft>
                      </a:pPr>
                      <a:r>
                        <a:rPr lang="en-US" sz="1400">
                          <a:effectLst/>
                        </a:rPr>
                        <a:t>System(s)</a:t>
                      </a:r>
                      <a:endParaRPr lang="en-US" sz="1100" b="1">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nchor="ctr"/>
                </a:tc>
                <a:tc>
                  <a:txBody>
                    <a:bodyPr/>
                    <a:lstStyle/>
                    <a:p>
                      <a:pPr marL="0" marR="0">
                        <a:lnSpc>
                          <a:spcPct val="107000"/>
                        </a:lnSpc>
                        <a:spcBef>
                          <a:spcPts val="0"/>
                        </a:spcBef>
                        <a:spcAft>
                          <a:spcPts val="0"/>
                        </a:spcAft>
                      </a:pPr>
                      <a:r>
                        <a:rPr lang="en-US" sz="1400">
                          <a:effectLst/>
                        </a:rPr>
                        <a:t>Orbital Parameters</a:t>
                      </a:r>
                      <a:endParaRPr lang="en-US" sz="1100" b="1">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nchor="ctr"/>
                </a:tc>
                <a:tc>
                  <a:txBody>
                    <a:bodyPr/>
                    <a:lstStyle/>
                    <a:p>
                      <a:pPr marL="0" marR="0">
                        <a:lnSpc>
                          <a:spcPct val="107000"/>
                        </a:lnSpc>
                        <a:spcBef>
                          <a:spcPts val="0"/>
                        </a:spcBef>
                        <a:spcAft>
                          <a:spcPts val="0"/>
                        </a:spcAft>
                      </a:pPr>
                      <a:r>
                        <a:rPr lang="en-US" sz="1400">
                          <a:effectLst/>
                        </a:rPr>
                        <a:t>Notes</a:t>
                      </a:r>
                      <a:endParaRPr lang="en-US" sz="1100" b="1">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nchor="ctr"/>
                </a:tc>
                <a:extLst>
                  <a:ext uri="{0D108BD9-81ED-4DB2-BD59-A6C34878D82A}">
                    <a16:rowId xmlns:a16="http://schemas.microsoft.com/office/drawing/2014/main" val="689044021"/>
                  </a:ext>
                </a:extLst>
              </a:tr>
              <a:tr h="525338">
                <a:tc>
                  <a:txBody>
                    <a:bodyPr/>
                    <a:lstStyle/>
                    <a:p>
                      <a:pPr marL="0" marR="0">
                        <a:lnSpc>
                          <a:spcPct val="107000"/>
                        </a:lnSpc>
                        <a:spcBef>
                          <a:spcPts val="300"/>
                        </a:spcBef>
                        <a:spcAft>
                          <a:spcPts val="0"/>
                        </a:spcAft>
                      </a:pPr>
                      <a:r>
                        <a:rPr lang="en-US" sz="1400" dirty="0">
                          <a:effectLst/>
                        </a:rPr>
                        <a:t>Jan 2003 </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tc>
                  <a:txBody>
                    <a:bodyPr/>
                    <a:lstStyle/>
                    <a:p>
                      <a:pPr marL="0" marR="0">
                        <a:lnSpc>
                          <a:spcPct val="107000"/>
                        </a:lnSpc>
                        <a:spcBef>
                          <a:spcPts val="300"/>
                        </a:spcBef>
                        <a:spcAft>
                          <a:spcPts val="0"/>
                        </a:spcAft>
                      </a:pPr>
                      <a:r>
                        <a:rPr lang="en-US" sz="1400">
                          <a:effectLst/>
                        </a:rPr>
                        <a:t>XSS-10, Delta R/B</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tc>
                  <a:txBody>
                    <a:bodyPr/>
                    <a:lstStyle/>
                    <a:p>
                      <a:pPr marL="0" marR="0">
                        <a:lnSpc>
                          <a:spcPct val="107000"/>
                        </a:lnSpc>
                        <a:spcBef>
                          <a:spcPts val="300"/>
                        </a:spcBef>
                        <a:spcAft>
                          <a:spcPts val="0"/>
                        </a:spcAft>
                      </a:pPr>
                      <a:r>
                        <a:rPr lang="en-US" sz="1400">
                          <a:effectLst/>
                        </a:rPr>
                        <a:t>800 x 800 km; 39.6°</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tc>
                  <a:txBody>
                    <a:bodyPr/>
                    <a:lstStyle/>
                    <a:p>
                      <a:pPr marL="0" marR="0">
                        <a:lnSpc>
                          <a:spcPct val="107000"/>
                        </a:lnSpc>
                        <a:spcBef>
                          <a:spcPts val="300"/>
                        </a:spcBef>
                        <a:spcAft>
                          <a:spcPts val="0"/>
                        </a:spcAft>
                      </a:pPr>
                      <a:r>
                        <a:rPr lang="en-US" sz="1400">
                          <a:effectLst/>
                        </a:rPr>
                        <a:t>XSS-10 did a series of maneuvers to bring it within 50 meters of the Delta upper stage that placed it in orbit.</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extLst>
                  <a:ext uri="{0D108BD9-81ED-4DB2-BD59-A6C34878D82A}">
                    <a16:rowId xmlns:a16="http://schemas.microsoft.com/office/drawing/2014/main" val="1497871829"/>
                  </a:ext>
                </a:extLst>
              </a:tr>
              <a:tr h="1062590">
                <a:tc>
                  <a:txBody>
                    <a:bodyPr/>
                    <a:lstStyle/>
                    <a:p>
                      <a:pPr marL="0" marR="0">
                        <a:lnSpc>
                          <a:spcPct val="107000"/>
                        </a:lnSpc>
                        <a:spcBef>
                          <a:spcPts val="300"/>
                        </a:spcBef>
                        <a:spcAft>
                          <a:spcPts val="0"/>
                        </a:spcAft>
                      </a:pPr>
                      <a:r>
                        <a:rPr lang="en-US" sz="1400">
                          <a:effectLst/>
                        </a:rPr>
                        <a:t>April 2005 - Oct 2006</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tc>
                  <a:txBody>
                    <a:bodyPr/>
                    <a:lstStyle/>
                    <a:p>
                      <a:pPr marL="0" marR="0">
                        <a:lnSpc>
                          <a:spcPct val="107000"/>
                        </a:lnSpc>
                        <a:spcBef>
                          <a:spcPts val="300"/>
                        </a:spcBef>
                        <a:spcAft>
                          <a:spcPts val="0"/>
                        </a:spcAft>
                      </a:pPr>
                      <a:r>
                        <a:rPr lang="en-US" sz="1400">
                          <a:effectLst/>
                        </a:rPr>
                        <a:t>XSS-11, multiple objects   </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tc>
                  <a:txBody>
                    <a:bodyPr/>
                    <a:lstStyle/>
                    <a:p>
                      <a:pPr marL="0" marR="0">
                        <a:lnSpc>
                          <a:spcPct val="107000"/>
                        </a:lnSpc>
                        <a:spcBef>
                          <a:spcPts val="300"/>
                        </a:spcBef>
                        <a:spcAft>
                          <a:spcPts val="0"/>
                        </a:spcAft>
                      </a:pPr>
                      <a:r>
                        <a:rPr lang="en-US" sz="1400">
                          <a:effectLst/>
                        </a:rPr>
                        <a:t>LEO</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tc>
                  <a:txBody>
                    <a:bodyPr/>
                    <a:lstStyle/>
                    <a:p>
                      <a:pPr marL="0" marR="0">
                        <a:lnSpc>
                          <a:spcPct val="107000"/>
                        </a:lnSpc>
                        <a:spcBef>
                          <a:spcPts val="300"/>
                        </a:spcBef>
                        <a:spcAft>
                          <a:spcPts val="0"/>
                        </a:spcAft>
                      </a:pPr>
                      <a:r>
                        <a:rPr lang="en-US" sz="1400">
                          <a:effectLst/>
                        </a:rPr>
                        <a:t>XSS-11 did a series of maneuvers to bring it close to the Minotaur upper stage that placed it in orbit. it then performed additional close approaches to other U.S. space objects in nearby LEO orbits over the next 12-18 months.</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extLst>
                  <a:ext uri="{0D108BD9-81ED-4DB2-BD59-A6C34878D82A}">
                    <a16:rowId xmlns:a16="http://schemas.microsoft.com/office/drawing/2014/main" val="18760753"/>
                  </a:ext>
                </a:extLst>
              </a:tr>
              <a:tr h="539934">
                <a:tc>
                  <a:txBody>
                    <a:bodyPr/>
                    <a:lstStyle/>
                    <a:p>
                      <a:pPr marL="0" marR="0">
                        <a:lnSpc>
                          <a:spcPct val="107000"/>
                        </a:lnSpc>
                        <a:spcBef>
                          <a:spcPts val="300"/>
                        </a:spcBef>
                        <a:spcAft>
                          <a:spcPts val="0"/>
                        </a:spcAft>
                      </a:pPr>
                      <a:r>
                        <a:rPr lang="en-US" sz="1400">
                          <a:effectLst/>
                        </a:rPr>
                        <a:t>April 2005</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tc>
                  <a:txBody>
                    <a:bodyPr/>
                    <a:lstStyle/>
                    <a:p>
                      <a:pPr marL="0" marR="0">
                        <a:lnSpc>
                          <a:spcPct val="107000"/>
                        </a:lnSpc>
                        <a:spcBef>
                          <a:spcPts val="300"/>
                        </a:spcBef>
                        <a:spcAft>
                          <a:spcPts val="0"/>
                        </a:spcAft>
                      </a:pPr>
                      <a:r>
                        <a:rPr lang="en-US" sz="1400">
                          <a:effectLst/>
                        </a:rPr>
                        <a:t>DART, MUBLCOM</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tc>
                  <a:txBody>
                    <a:bodyPr/>
                    <a:lstStyle/>
                    <a:p>
                      <a:pPr marL="0" marR="0">
                        <a:lnSpc>
                          <a:spcPct val="107000"/>
                        </a:lnSpc>
                        <a:spcBef>
                          <a:spcPts val="300"/>
                        </a:spcBef>
                        <a:spcAft>
                          <a:spcPts val="0"/>
                        </a:spcAft>
                      </a:pPr>
                      <a:r>
                        <a:rPr lang="en-US" sz="1400" dirty="0">
                          <a:effectLst/>
                        </a:rPr>
                        <a:t>LEO</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tc>
                  <a:txBody>
                    <a:bodyPr/>
                    <a:lstStyle/>
                    <a:p>
                      <a:pPr marL="0" marR="0">
                        <a:lnSpc>
                          <a:spcPct val="107000"/>
                        </a:lnSpc>
                        <a:spcBef>
                          <a:spcPts val="300"/>
                        </a:spcBef>
                        <a:spcAft>
                          <a:spcPts val="0"/>
                        </a:spcAft>
                      </a:pPr>
                      <a:r>
                        <a:rPr lang="en-US" sz="1400">
                          <a:effectLst/>
                        </a:rPr>
                        <a:t>DART did a series of autonomous maneuvers to bring it close to the MUBLCOM satellite and ended up bumping into it.</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extLst>
                  <a:ext uri="{0D108BD9-81ED-4DB2-BD59-A6C34878D82A}">
                    <a16:rowId xmlns:a16="http://schemas.microsoft.com/office/drawing/2014/main" val="1331844936"/>
                  </a:ext>
                </a:extLst>
              </a:tr>
              <a:tr h="793964">
                <a:tc>
                  <a:txBody>
                    <a:bodyPr/>
                    <a:lstStyle/>
                    <a:p>
                      <a:pPr marL="0" marR="0">
                        <a:lnSpc>
                          <a:spcPct val="107000"/>
                        </a:lnSpc>
                        <a:spcBef>
                          <a:spcPts val="300"/>
                        </a:spcBef>
                        <a:spcAft>
                          <a:spcPts val="0"/>
                        </a:spcAft>
                      </a:pPr>
                      <a:r>
                        <a:rPr lang="en-US" sz="1400">
                          <a:effectLst/>
                        </a:rPr>
                        <a:t>March - July 2007</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tc>
                  <a:txBody>
                    <a:bodyPr/>
                    <a:lstStyle/>
                    <a:p>
                      <a:pPr marL="0" marR="0">
                        <a:lnSpc>
                          <a:spcPct val="107000"/>
                        </a:lnSpc>
                        <a:spcBef>
                          <a:spcPts val="300"/>
                        </a:spcBef>
                        <a:spcAft>
                          <a:spcPts val="0"/>
                        </a:spcAft>
                      </a:pPr>
                      <a:r>
                        <a:rPr lang="en-US" sz="1400">
                          <a:effectLst/>
                        </a:rPr>
                        <a:t>ASTRO, NEXTSat </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tc>
                  <a:txBody>
                    <a:bodyPr/>
                    <a:lstStyle/>
                    <a:p>
                      <a:pPr marL="0" marR="0">
                        <a:lnSpc>
                          <a:spcPct val="107000"/>
                        </a:lnSpc>
                        <a:spcBef>
                          <a:spcPts val="300"/>
                        </a:spcBef>
                        <a:spcAft>
                          <a:spcPts val="0"/>
                        </a:spcAft>
                      </a:pPr>
                      <a:r>
                        <a:rPr lang="en-US" sz="1400">
                          <a:effectLst/>
                        </a:rPr>
                        <a:t>LEO</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tc>
                  <a:txBody>
                    <a:bodyPr/>
                    <a:lstStyle/>
                    <a:p>
                      <a:pPr marL="0" marR="0">
                        <a:lnSpc>
                          <a:spcPct val="107000"/>
                        </a:lnSpc>
                        <a:spcBef>
                          <a:spcPts val="300"/>
                        </a:spcBef>
                        <a:spcAft>
                          <a:spcPts val="0"/>
                        </a:spcAft>
                      </a:pPr>
                      <a:r>
                        <a:rPr lang="en-US" sz="1400">
                          <a:effectLst/>
                        </a:rPr>
                        <a:t>ASTRO and NEXTSat were launched together and performed a series of separations, close approaches, and dockings with each other.</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extLst>
                  <a:ext uri="{0D108BD9-81ED-4DB2-BD59-A6C34878D82A}">
                    <a16:rowId xmlns:a16="http://schemas.microsoft.com/office/drawing/2014/main" val="799524238"/>
                  </a:ext>
                </a:extLst>
              </a:tr>
              <a:tr h="525338">
                <a:tc>
                  <a:txBody>
                    <a:bodyPr/>
                    <a:lstStyle/>
                    <a:p>
                      <a:pPr marL="0" marR="0">
                        <a:lnSpc>
                          <a:spcPct val="107000"/>
                        </a:lnSpc>
                        <a:spcBef>
                          <a:spcPts val="300"/>
                        </a:spcBef>
                        <a:spcAft>
                          <a:spcPts val="0"/>
                        </a:spcAft>
                      </a:pPr>
                      <a:r>
                        <a:rPr lang="en-US" sz="1400">
                          <a:effectLst/>
                        </a:rPr>
                        <a:t>July 2014 - present</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tc>
                  <a:txBody>
                    <a:bodyPr/>
                    <a:lstStyle/>
                    <a:p>
                      <a:pPr marL="0" marR="0">
                        <a:lnSpc>
                          <a:spcPct val="107000"/>
                        </a:lnSpc>
                        <a:spcBef>
                          <a:spcPts val="300"/>
                        </a:spcBef>
                        <a:spcAft>
                          <a:spcPts val="0"/>
                        </a:spcAft>
                      </a:pPr>
                      <a:r>
                        <a:rPr lang="en-US" sz="1400">
                          <a:effectLst/>
                        </a:rPr>
                        <a:t>GSSAP, multiple objects</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tc>
                  <a:txBody>
                    <a:bodyPr/>
                    <a:lstStyle/>
                    <a:p>
                      <a:pPr marL="0" marR="0">
                        <a:lnSpc>
                          <a:spcPct val="107000"/>
                        </a:lnSpc>
                        <a:spcBef>
                          <a:spcPts val="300"/>
                        </a:spcBef>
                        <a:spcAft>
                          <a:spcPts val="0"/>
                        </a:spcAft>
                      </a:pPr>
                      <a:r>
                        <a:rPr lang="en-US" sz="1400">
                          <a:effectLst/>
                        </a:rPr>
                        <a:t>GEO</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tc>
                  <a:txBody>
                    <a:bodyPr/>
                    <a:lstStyle/>
                    <a:p>
                      <a:pPr marL="0" marR="0">
                        <a:lnSpc>
                          <a:spcPct val="107000"/>
                        </a:lnSpc>
                        <a:spcBef>
                          <a:spcPts val="300"/>
                        </a:spcBef>
                        <a:spcAft>
                          <a:spcPts val="0"/>
                        </a:spcAft>
                      </a:pPr>
                      <a:r>
                        <a:rPr lang="en-US" sz="1400">
                          <a:effectLst/>
                        </a:rPr>
                        <a:t>Two pairs of GSSAP satellites have been performing RPO with various other objects in the GEO region</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extLst>
                  <a:ext uri="{0D108BD9-81ED-4DB2-BD59-A6C34878D82A}">
                    <a16:rowId xmlns:a16="http://schemas.microsoft.com/office/drawing/2014/main" val="1194103939"/>
                  </a:ext>
                </a:extLst>
              </a:tr>
              <a:tr h="793964">
                <a:tc>
                  <a:txBody>
                    <a:bodyPr/>
                    <a:lstStyle/>
                    <a:p>
                      <a:pPr marL="0" marR="0">
                        <a:lnSpc>
                          <a:spcPct val="107000"/>
                        </a:lnSpc>
                        <a:spcBef>
                          <a:spcPts val="300"/>
                        </a:spcBef>
                        <a:spcAft>
                          <a:spcPts val="0"/>
                        </a:spcAft>
                      </a:pPr>
                      <a:r>
                        <a:rPr lang="en-US" sz="1400">
                          <a:effectLst/>
                        </a:rPr>
                        <a:t>July 2014 - November 2017</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tc>
                  <a:txBody>
                    <a:bodyPr/>
                    <a:lstStyle/>
                    <a:p>
                      <a:pPr marL="0" marR="0">
                        <a:lnSpc>
                          <a:spcPct val="107000"/>
                        </a:lnSpc>
                        <a:spcBef>
                          <a:spcPts val="300"/>
                        </a:spcBef>
                        <a:spcAft>
                          <a:spcPts val="0"/>
                        </a:spcAft>
                      </a:pPr>
                      <a:r>
                        <a:rPr lang="en-US" sz="1400">
                          <a:effectLst/>
                        </a:rPr>
                        <a:t>ANGELS, Delta 4 R/B</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tc>
                  <a:txBody>
                    <a:bodyPr/>
                    <a:lstStyle/>
                    <a:p>
                      <a:pPr marL="0" marR="0">
                        <a:lnSpc>
                          <a:spcPct val="107000"/>
                        </a:lnSpc>
                        <a:spcBef>
                          <a:spcPts val="300"/>
                        </a:spcBef>
                        <a:spcAft>
                          <a:spcPts val="0"/>
                        </a:spcAft>
                      </a:pPr>
                      <a:r>
                        <a:rPr lang="en-US" sz="1400">
                          <a:effectLst/>
                        </a:rPr>
                        <a:t>GSO</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tc>
                  <a:txBody>
                    <a:bodyPr/>
                    <a:lstStyle/>
                    <a:p>
                      <a:pPr marL="0" marR="0">
                        <a:lnSpc>
                          <a:spcPct val="107000"/>
                        </a:lnSpc>
                        <a:spcBef>
                          <a:spcPts val="300"/>
                        </a:spcBef>
                        <a:spcAft>
                          <a:spcPts val="0"/>
                        </a:spcAft>
                      </a:pPr>
                      <a:r>
                        <a:rPr lang="en-US" sz="1400">
                          <a:effectLst/>
                        </a:rPr>
                        <a:t>ANGELS separated from the Delta 4 upper stage that placed the first GSSAP pair into orbit and then performed a series of RPO in the GSO disposal region.</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extLst>
                  <a:ext uri="{0D108BD9-81ED-4DB2-BD59-A6C34878D82A}">
                    <a16:rowId xmlns:a16="http://schemas.microsoft.com/office/drawing/2014/main" val="862880828"/>
                  </a:ext>
                </a:extLst>
              </a:tr>
              <a:tr h="793964">
                <a:tc>
                  <a:txBody>
                    <a:bodyPr/>
                    <a:lstStyle/>
                    <a:p>
                      <a:pPr marL="0" marR="0">
                        <a:lnSpc>
                          <a:spcPct val="107000"/>
                        </a:lnSpc>
                        <a:spcBef>
                          <a:spcPts val="300"/>
                        </a:spcBef>
                        <a:spcAft>
                          <a:spcPts val="0"/>
                        </a:spcAft>
                      </a:pPr>
                      <a:r>
                        <a:rPr lang="en-US" sz="1400">
                          <a:effectLst/>
                        </a:rPr>
                        <a:t>May 2018</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tc>
                  <a:txBody>
                    <a:bodyPr/>
                    <a:lstStyle/>
                    <a:p>
                      <a:pPr marL="0" marR="0">
                        <a:lnSpc>
                          <a:spcPct val="107000"/>
                        </a:lnSpc>
                        <a:spcBef>
                          <a:spcPts val="300"/>
                        </a:spcBef>
                        <a:spcAft>
                          <a:spcPts val="0"/>
                        </a:spcAft>
                      </a:pPr>
                      <a:r>
                        <a:rPr lang="en-US" sz="1400">
                          <a:effectLst/>
                        </a:rPr>
                        <a:t>Mycroft, EAGLE</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tc>
                  <a:txBody>
                    <a:bodyPr/>
                    <a:lstStyle/>
                    <a:p>
                      <a:pPr marL="0" marR="0">
                        <a:lnSpc>
                          <a:spcPct val="107000"/>
                        </a:lnSpc>
                        <a:spcBef>
                          <a:spcPts val="300"/>
                        </a:spcBef>
                        <a:spcAft>
                          <a:spcPts val="0"/>
                        </a:spcAft>
                      </a:pPr>
                      <a:r>
                        <a:rPr lang="en-US" sz="1400">
                          <a:effectLst/>
                        </a:rPr>
                        <a:t>GEO</a:t>
                      </a:r>
                      <a:endParaRPr lang="en-US" sz="100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tc>
                  <a:txBody>
                    <a:bodyPr/>
                    <a:lstStyle/>
                    <a:p>
                      <a:pPr marL="0" marR="0">
                        <a:lnSpc>
                          <a:spcPct val="107000"/>
                        </a:lnSpc>
                        <a:spcBef>
                          <a:spcPts val="300"/>
                        </a:spcBef>
                        <a:spcAft>
                          <a:spcPts val="0"/>
                        </a:spcAft>
                      </a:pPr>
                      <a:r>
                        <a:rPr lang="en-US" sz="1400" dirty="0">
                          <a:effectLst/>
                        </a:rPr>
                        <a:t>EAGLE separated from the Delta V upper stage, and Mycroft subsequently separated from EAGLE. Mycroft conducted RPO of EAGLE in the GEO region.</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txBody>
                  <a:tcPr marL="49495" marR="49495" marT="0" marB="0"/>
                </a:tc>
                <a:extLst>
                  <a:ext uri="{0D108BD9-81ED-4DB2-BD59-A6C34878D82A}">
                    <a16:rowId xmlns:a16="http://schemas.microsoft.com/office/drawing/2014/main" val="4228230400"/>
                  </a:ext>
                </a:extLst>
              </a:tr>
            </a:tbl>
          </a:graphicData>
        </a:graphic>
      </p:graphicFrame>
    </p:spTree>
    <p:extLst>
      <p:ext uri="{BB962C8B-B14F-4D97-AF65-F5344CB8AC3E}">
        <p14:creationId xmlns:p14="http://schemas.microsoft.com/office/powerpoint/2010/main" val="523402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a:t>
            </a:r>
            <a:r>
              <a:rPr lang="en-US" dirty="0" smtClean="0"/>
              <a:t>Commercial Activities </a:t>
            </a:r>
            <a:r>
              <a:rPr lang="en-US" dirty="0"/>
              <a:t>in OOS &amp; RPO</a:t>
            </a:r>
          </a:p>
        </p:txBody>
      </p:sp>
      <p:sp>
        <p:nvSpPr>
          <p:cNvPr id="4" name="Footer Placeholder 3"/>
          <p:cNvSpPr>
            <a:spLocks noGrp="1"/>
          </p:cNvSpPr>
          <p:nvPr>
            <p:ph type="ftr" sz="quarter" idx="11"/>
          </p:nvPr>
        </p:nvSpPr>
        <p:spPr/>
        <p:txBody>
          <a:bodyPr/>
          <a:lstStyle/>
          <a:p>
            <a:pPr>
              <a:defRPr/>
            </a:pPr>
            <a:fld id="{2132ABED-A785-47F6-8FF4-8B624926CD9C}" type="slidenum">
              <a:rPr lang="en-US" smtClean="0"/>
              <a:pPr>
                <a:defRPr/>
              </a:pPr>
              <a:t>7</a:t>
            </a:fld>
            <a:endParaRPr lang="en-US" dirty="0"/>
          </a:p>
        </p:txBody>
      </p:sp>
      <p:sp>
        <p:nvSpPr>
          <p:cNvPr id="6" name="Rounded Rectangle 5"/>
          <p:cNvSpPr/>
          <p:nvPr/>
        </p:nvSpPr>
        <p:spPr>
          <a:xfrm>
            <a:off x="2120020" y="1036987"/>
            <a:ext cx="2028825" cy="2285645"/>
          </a:xfrm>
          <a:prstGeom prst="roundRect">
            <a:avLst/>
          </a:prstGeom>
          <a:noFill/>
          <a:ln w="22225">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endParaRPr lang="en-US" dirty="0">
              <a:solidFill>
                <a:schemeClr val="tx1"/>
              </a:solidFill>
            </a:endParaRPr>
          </a:p>
        </p:txBody>
      </p:sp>
      <p:sp>
        <p:nvSpPr>
          <p:cNvPr id="7" name="TextBox 6"/>
          <p:cNvSpPr txBox="1"/>
          <p:nvPr/>
        </p:nvSpPr>
        <p:spPr>
          <a:xfrm>
            <a:off x="5106396" y="1036986"/>
            <a:ext cx="2028824" cy="369332"/>
          </a:xfrm>
          <a:prstGeom prst="rect">
            <a:avLst/>
          </a:prstGeom>
          <a:noFill/>
        </p:spPr>
        <p:txBody>
          <a:bodyPr wrap="square" rtlCol="0">
            <a:spAutoFit/>
          </a:bodyPr>
          <a:lstStyle/>
          <a:p>
            <a:pPr algn="ctr"/>
            <a:r>
              <a:rPr lang="en-US" b="1" dirty="0">
                <a:solidFill>
                  <a:schemeClr val="tx2"/>
                </a:solidFill>
              </a:rPr>
              <a:t>LIFE EXTENSION</a:t>
            </a:r>
          </a:p>
        </p:txBody>
      </p:sp>
      <p:sp>
        <p:nvSpPr>
          <p:cNvPr id="9" name="Rounded Rectangle 8"/>
          <p:cNvSpPr/>
          <p:nvPr/>
        </p:nvSpPr>
        <p:spPr>
          <a:xfrm>
            <a:off x="5081588" y="1054747"/>
            <a:ext cx="2028825" cy="2267885"/>
          </a:xfrm>
          <a:prstGeom prst="roundRect">
            <a:avLst/>
          </a:prstGeom>
          <a:noFill/>
          <a:ln w="22225">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endParaRPr lang="en-US" dirty="0">
              <a:solidFill>
                <a:schemeClr val="tx1"/>
              </a:solidFill>
            </a:endParaRPr>
          </a:p>
        </p:txBody>
      </p:sp>
      <p:sp>
        <p:nvSpPr>
          <p:cNvPr id="10" name="TextBox 9"/>
          <p:cNvSpPr txBox="1"/>
          <p:nvPr/>
        </p:nvSpPr>
        <p:spPr>
          <a:xfrm>
            <a:off x="2109458" y="1042317"/>
            <a:ext cx="2028824" cy="646331"/>
          </a:xfrm>
          <a:prstGeom prst="rect">
            <a:avLst/>
          </a:prstGeom>
          <a:noFill/>
        </p:spPr>
        <p:txBody>
          <a:bodyPr wrap="square" rtlCol="0">
            <a:spAutoFit/>
          </a:bodyPr>
          <a:lstStyle/>
          <a:p>
            <a:pPr algn="ctr"/>
            <a:r>
              <a:rPr lang="en-US" b="1" dirty="0">
                <a:solidFill>
                  <a:schemeClr val="tx2"/>
                </a:solidFill>
              </a:rPr>
              <a:t>SATELLITE</a:t>
            </a:r>
          </a:p>
          <a:p>
            <a:pPr algn="ctr"/>
            <a:r>
              <a:rPr lang="en-US" b="1" dirty="0">
                <a:solidFill>
                  <a:schemeClr val="tx2"/>
                </a:solidFill>
              </a:rPr>
              <a:t>INSPECTION</a:t>
            </a:r>
          </a:p>
        </p:txBody>
      </p:sp>
      <p:sp>
        <p:nvSpPr>
          <p:cNvPr id="11" name="Rounded Rectangle 10"/>
          <p:cNvSpPr/>
          <p:nvPr/>
        </p:nvSpPr>
        <p:spPr>
          <a:xfrm>
            <a:off x="8021373" y="1054747"/>
            <a:ext cx="2028825" cy="2285645"/>
          </a:xfrm>
          <a:prstGeom prst="roundRect">
            <a:avLst/>
          </a:prstGeom>
          <a:noFill/>
          <a:ln w="22225">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endParaRPr lang="en-US" dirty="0">
              <a:solidFill>
                <a:schemeClr val="tx1"/>
              </a:solidFill>
            </a:endParaRPr>
          </a:p>
        </p:txBody>
      </p:sp>
      <p:sp>
        <p:nvSpPr>
          <p:cNvPr id="12" name="TextBox 11"/>
          <p:cNvSpPr txBox="1"/>
          <p:nvPr/>
        </p:nvSpPr>
        <p:spPr>
          <a:xfrm>
            <a:off x="8021373" y="1069762"/>
            <a:ext cx="2028824" cy="646331"/>
          </a:xfrm>
          <a:prstGeom prst="rect">
            <a:avLst/>
          </a:prstGeom>
          <a:noFill/>
        </p:spPr>
        <p:txBody>
          <a:bodyPr wrap="square" rtlCol="0">
            <a:spAutoFit/>
          </a:bodyPr>
          <a:lstStyle/>
          <a:p>
            <a:pPr algn="ctr"/>
            <a:r>
              <a:rPr lang="en-US" b="1" dirty="0">
                <a:solidFill>
                  <a:schemeClr val="tx2"/>
                </a:solidFill>
              </a:rPr>
              <a:t>SATELLITE REFUELING</a:t>
            </a:r>
          </a:p>
        </p:txBody>
      </p:sp>
      <p:sp>
        <p:nvSpPr>
          <p:cNvPr id="13" name="Rounded Rectangle 12"/>
          <p:cNvSpPr/>
          <p:nvPr/>
        </p:nvSpPr>
        <p:spPr>
          <a:xfrm>
            <a:off x="2109458" y="3516123"/>
            <a:ext cx="2028825" cy="2285645"/>
          </a:xfrm>
          <a:prstGeom prst="roundRect">
            <a:avLst/>
          </a:prstGeom>
          <a:noFill/>
          <a:ln w="22225">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endParaRPr lang="en-US" dirty="0">
              <a:solidFill>
                <a:schemeClr val="tx1"/>
              </a:solidFill>
            </a:endParaRPr>
          </a:p>
        </p:txBody>
      </p:sp>
      <p:sp>
        <p:nvSpPr>
          <p:cNvPr id="14" name="TextBox 13"/>
          <p:cNvSpPr txBox="1"/>
          <p:nvPr/>
        </p:nvSpPr>
        <p:spPr>
          <a:xfrm>
            <a:off x="2109458" y="3531137"/>
            <a:ext cx="2028824" cy="923330"/>
          </a:xfrm>
          <a:prstGeom prst="rect">
            <a:avLst/>
          </a:prstGeom>
          <a:noFill/>
        </p:spPr>
        <p:txBody>
          <a:bodyPr wrap="square" rtlCol="0">
            <a:spAutoFit/>
          </a:bodyPr>
          <a:lstStyle/>
          <a:p>
            <a:pPr algn="ctr"/>
            <a:r>
              <a:rPr lang="en-US" b="1" dirty="0">
                <a:solidFill>
                  <a:schemeClr val="tx2"/>
                </a:solidFill>
              </a:rPr>
              <a:t>MODULAR SATELLITE ASSEMBLY</a:t>
            </a:r>
          </a:p>
        </p:txBody>
      </p:sp>
      <p:sp>
        <p:nvSpPr>
          <p:cNvPr id="15" name="Rounded Rectangle 14"/>
          <p:cNvSpPr/>
          <p:nvPr/>
        </p:nvSpPr>
        <p:spPr>
          <a:xfrm>
            <a:off x="5071026" y="3533883"/>
            <a:ext cx="2028825" cy="2267885"/>
          </a:xfrm>
          <a:prstGeom prst="roundRect">
            <a:avLst/>
          </a:prstGeom>
          <a:noFill/>
          <a:ln w="22225">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endParaRPr lang="en-US" dirty="0">
              <a:solidFill>
                <a:schemeClr val="tx1"/>
              </a:solidFill>
            </a:endParaRPr>
          </a:p>
        </p:txBody>
      </p:sp>
      <p:sp>
        <p:nvSpPr>
          <p:cNvPr id="16" name="TextBox 15"/>
          <p:cNvSpPr txBox="1"/>
          <p:nvPr/>
        </p:nvSpPr>
        <p:spPr>
          <a:xfrm>
            <a:off x="5071026" y="3621499"/>
            <a:ext cx="2028824" cy="646331"/>
          </a:xfrm>
          <a:prstGeom prst="rect">
            <a:avLst/>
          </a:prstGeom>
          <a:noFill/>
        </p:spPr>
        <p:txBody>
          <a:bodyPr wrap="square" rtlCol="0">
            <a:spAutoFit/>
          </a:bodyPr>
          <a:lstStyle/>
          <a:p>
            <a:pPr algn="ctr"/>
            <a:r>
              <a:rPr lang="en-US" b="1" dirty="0">
                <a:solidFill>
                  <a:schemeClr val="tx2"/>
                </a:solidFill>
              </a:rPr>
              <a:t>DEORBIT / END OF LIFE SERVICES</a:t>
            </a:r>
          </a:p>
        </p:txBody>
      </p:sp>
      <p:sp>
        <p:nvSpPr>
          <p:cNvPr id="17" name="Rounded Rectangle 16"/>
          <p:cNvSpPr/>
          <p:nvPr/>
        </p:nvSpPr>
        <p:spPr>
          <a:xfrm>
            <a:off x="8010811" y="3533883"/>
            <a:ext cx="2028825" cy="2285645"/>
          </a:xfrm>
          <a:prstGeom prst="roundRect">
            <a:avLst/>
          </a:prstGeom>
          <a:noFill/>
          <a:ln w="22225">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endParaRPr lang="en-US" dirty="0">
              <a:solidFill>
                <a:schemeClr val="tx1"/>
              </a:solidFill>
            </a:endParaRPr>
          </a:p>
        </p:txBody>
      </p:sp>
      <p:sp>
        <p:nvSpPr>
          <p:cNvPr id="18" name="TextBox 17"/>
          <p:cNvSpPr txBox="1"/>
          <p:nvPr/>
        </p:nvSpPr>
        <p:spPr>
          <a:xfrm>
            <a:off x="8010811" y="3548897"/>
            <a:ext cx="2028824" cy="1754326"/>
          </a:xfrm>
          <a:prstGeom prst="rect">
            <a:avLst/>
          </a:prstGeom>
          <a:noFill/>
        </p:spPr>
        <p:txBody>
          <a:bodyPr wrap="square" rtlCol="0">
            <a:spAutoFit/>
          </a:bodyPr>
          <a:lstStyle/>
          <a:p>
            <a:pPr algn="ctr"/>
            <a:r>
              <a:rPr lang="en-US" b="1" dirty="0">
                <a:solidFill>
                  <a:schemeClr val="tx2"/>
                </a:solidFill>
              </a:rPr>
              <a:t>And future activities and applications, </a:t>
            </a:r>
            <a:r>
              <a:rPr lang="en-US" dirty="0">
                <a:solidFill>
                  <a:schemeClr val="tx2"/>
                </a:solidFill>
              </a:rPr>
              <a:t>which would leverage technology, norms, and standards </a:t>
            </a:r>
            <a:endParaRPr lang="en-US" b="1" dirty="0">
              <a:solidFill>
                <a:schemeClr val="tx2"/>
              </a:solidFill>
            </a:endParaRPr>
          </a:p>
        </p:txBody>
      </p:sp>
      <p:sp>
        <p:nvSpPr>
          <p:cNvPr id="19" name="Content Placeholder 6"/>
          <p:cNvSpPr txBox="1">
            <a:spLocks/>
          </p:cNvSpPr>
          <p:nvPr/>
        </p:nvSpPr>
        <p:spPr bwMode="auto">
          <a:xfrm>
            <a:off x="2046837" y="5916258"/>
            <a:ext cx="8077200" cy="340009"/>
          </a:xfrm>
          <a:prstGeom prst="rect">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200" kern="1200">
                <a:solidFill>
                  <a:schemeClr val="tx1"/>
                </a:solidFill>
                <a:latin typeface="+mn-lt"/>
                <a:ea typeface="ＭＳ Ｐゴシック" charset="0"/>
                <a:cs typeface="+mn-cs"/>
              </a:defRPr>
            </a:lvl1pPr>
            <a:lvl2pPr marL="742950" indent="-28575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6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4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600" b="1" dirty="0"/>
              <a:t>Selected examples of active organizations, not intended as complete listing</a:t>
            </a:r>
          </a:p>
        </p:txBody>
      </p:sp>
      <p:pic>
        <p:nvPicPr>
          <p:cNvPr id="20" name="Picture 19"/>
          <p:cNvPicPr>
            <a:picLocks noChangeAspect="1"/>
          </p:cNvPicPr>
          <p:nvPr/>
        </p:nvPicPr>
        <p:blipFill>
          <a:blip r:embed="rId3"/>
          <a:stretch>
            <a:fillRect/>
          </a:stretch>
        </p:blipFill>
        <p:spPr>
          <a:xfrm>
            <a:off x="5265555" y="1806860"/>
            <a:ext cx="1524895" cy="595732"/>
          </a:xfrm>
          <a:prstGeom prst="rect">
            <a:avLst/>
          </a:prstGeom>
        </p:spPr>
      </p:pic>
      <p:pic>
        <p:nvPicPr>
          <p:cNvPr id="23" name="Picture 2" descr="https://www.orbitalatk.com/images/logo.png">
            <a:extLst>
              <a:ext uri="{FF2B5EF4-FFF2-40B4-BE49-F238E27FC236}">
                <a16:creationId xmlns:a16="http://schemas.microsoft.com/office/drawing/2014/main" id="{D4322607-20BE-4D38-8784-792D69AF2C1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5554" y="2535684"/>
            <a:ext cx="1710508" cy="61620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p:cNvPicPr>
            <a:picLocks noChangeAspect="1"/>
          </p:cNvPicPr>
          <p:nvPr/>
        </p:nvPicPr>
        <p:blipFill rotWithShape="1">
          <a:blip r:embed="rId5"/>
          <a:srcRect t="18048" b="24556"/>
          <a:stretch/>
        </p:blipFill>
        <p:spPr>
          <a:xfrm>
            <a:off x="2294861" y="1986181"/>
            <a:ext cx="1658016" cy="539690"/>
          </a:xfrm>
          <a:prstGeom prst="rect">
            <a:avLst/>
          </a:prstGeom>
        </p:spPr>
      </p:pic>
      <p:pic>
        <p:nvPicPr>
          <p:cNvPr id="26" name="Picture 25"/>
          <p:cNvPicPr>
            <a:picLocks noChangeAspect="1"/>
          </p:cNvPicPr>
          <p:nvPr/>
        </p:nvPicPr>
        <p:blipFill rotWithShape="1">
          <a:blip r:embed="rId6"/>
          <a:srcRect t="17530" b="16954"/>
          <a:stretch/>
        </p:blipFill>
        <p:spPr>
          <a:xfrm>
            <a:off x="8125113" y="1847832"/>
            <a:ext cx="1914522" cy="434567"/>
          </a:xfrm>
          <a:prstGeom prst="rect">
            <a:avLst/>
          </a:prstGeom>
        </p:spPr>
      </p:pic>
      <p:pic>
        <p:nvPicPr>
          <p:cNvPr id="27" name="Picture 26"/>
          <p:cNvPicPr>
            <a:picLocks noChangeAspect="1"/>
          </p:cNvPicPr>
          <p:nvPr/>
        </p:nvPicPr>
        <p:blipFill rotWithShape="1">
          <a:blip r:embed="rId7"/>
          <a:srcRect l="9501" t="40905" r="7999" b="40094"/>
          <a:stretch/>
        </p:blipFill>
        <p:spPr>
          <a:xfrm>
            <a:off x="8296561" y="2501456"/>
            <a:ext cx="1571626" cy="361950"/>
          </a:xfrm>
          <a:prstGeom prst="rect">
            <a:avLst/>
          </a:prstGeom>
        </p:spPr>
      </p:pic>
      <p:pic>
        <p:nvPicPr>
          <p:cNvPr id="28" name="Picture 27"/>
          <p:cNvPicPr>
            <a:picLocks noChangeAspect="1"/>
          </p:cNvPicPr>
          <p:nvPr/>
        </p:nvPicPr>
        <p:blipFill>
          <a:blip r:embed="rId8"/>
          <a:stretch>
            <a:fillRect/>
          </a:stretch>
        </p:blipFill>
        <p:spPr>
          <a:xfrm>
            <a:off x="2188275" y="4506148"/>
            <a:ext cx="1764602" cy="325058"/>
          </a:xfrm>
          <a:prstGeom prst="rect">
            <a:avLst/>
          </a:prstGeom>
        </p:spPr>
      </p:pic>
      <p:pic>
        <p:nvPicPr>
          <p:cNvPr id="30" name="Picture 29"/>
          <p:cNvPicPr>
            <a:picLocks noChangeAspect="1"/>
          </p:cNvPicPr>
          <p:nvPr/>
        </p:nvPicPr>
        <p:blipFill>
          <a:blip r:embed="rId9"/>
          <a:stretch>
            <a:fillRect/>
          </a:stretch>
        </p:blipFill>
        <p:spPr>
          <a:xfrm>
            <a:off x="2628524" y="5094449"/>
            <a:ext cx="1287405" cy="528166"/>
          </a:xfrm>
          <a:prstGeom prst="rect">
            <a:avLst/>
          </a:prstGeom>
        </p:spPr>
      </p:pic>
      <p:pic>
        <p:nvPicPr>
          <p:cNvPr id="32" name="Picture 31"/>
          <p:cNvPicPr>
            <a:picLocks noChangeAspect="1"/>
          </p:cNvPicPr>
          <p:nvPr/>
        </p:nvPicPr>
        <p:blipFill rotWithShape="1">
          <a:blip r:embed="rId10"/>
          <a:srcRect l="23802" t="5278" r="24139"/>
          <a:stretch/>
        </p:blipFill>
        <p:spPr>
          <a:xfrm>
            <a:off x="5214463" y="4571703"/>
            <a:ext cx="604230" cy="691494"/>
          </a:xfrm>
          <a:prstGeom prst="rect">
            <a:avLst/>
          </a:prstGeom>
        </p:spPr>
      </p:pic>
      <p:pic>
        <p:nvPicPr>
          <p:cNvPr id="33" name="Picture 32"/>
          <p:cNvPicPr>
            <a:picLocks noChangeAspect="1"/>
          </p:cNvPicPr>
          <p:nvPr/>
        </p:nvPicPr>
        <p:blipFill>
          <a:blip r:embed="rId11"/>
          <a:stretch>
            <a:fillRect/>
          </a:stretch>
        </p:blipFill>
        <p:spPr>
          <a:xfrm>
            <a:off x="6028002" y="5037168"/>
            <a:ext cx="810285" cy="492361"/>
          </a:xfrm>
          <a:prstGeom prst="rect">
            <a:avLst/>
          </a:prstGeom>
        </p:spPr>
      </p:pic>
    </p:spTree>
    <p:extLst>
      <p:ext uri="{BB962C8B-B14F-4D97-AF65-F5344CB8AC3E}">
        <p14:creationId xmlns:p14="http://schemas.microsoft.com/office/powerpoint/2010/main" val="2116296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DARPA and Satellite Servicing</a:t>
            </a:r>
          </a:p>
        </p:txBody>
      </p:sp>
      <p:sp>
        <p:nvSpPr>
          <p:cNvPr id="14" name="Content Placeholder 13">
            <a:extLst>
              <a:ext uri="{FF2B5EF4-FFF2-40B4-BE49-F238E27FC236}">
                <a16:creationId xmlns:a16="http://schemas.microsoft.com/office/drawing/2014/main" id="{220EBA6F-A2A8-4D02-B827-FCB4E5E0C1C8}"/>
              </a:ext>
            </a:extLst>
          </p:cNvPr>
          <p:cNvSpPr>
            <a:spLocks noGrp="1"/>
          </p:cNvSpPr>
          <p:nvPr>
            <p:ph idx="1"/>
          </p:nvPr>
        </p:nvSpPr>
        <p:spPr/>
        <p:txBody>
          <a:bodyPr/>
          <a:lstStyle/>
          <a:p>
            <a:r>
              <a:rPr lang="en-US" dirty="0"/>
              <a:t>The Defense Advanced Research Projects Agency (DARPA) has had a long history with developing </a:t>
            </a:r>
            <a:r>
              <a:rPr lang="en-US" dirty="0" smtClean="0"/>
              <a:t>cooperative OOS </a:t>
            </a:r>
            <a:r>
              <a:rPr lang="en-US" dirty="0"/>
              <a:t>technologies</a:t>
            </a:r>
          </a:p>
          <a:p>
            <a:pPr lvl="1"/>
            <a:r>
              <a:rPr lang="en-US" dirty="0" smtClean="0"/>
              <a:t>Orbital Express, Robotic Servicing of Geosynchronous Satellites (RSGS)</a:t>
            </a:r>
            <a:endParaRPr lang="en-US" dirty="0"/>
          </a:p>
          <a:p>
            <a:pPr lvl="1"/>
            <a:r>
              <a:rPr lang="en-US" dirty="0"/>
              <a:t>Goal is to develop/demonstrate core technologies, and spin them off to industry</a:t>
            </a:r>
          </a:p>
          <a:p>
            <a:r>
              <a:rPr lang="en-US" dirty="0" smtClean="0"/>
              <a:t>Establishing </a:t>
            </a:r>
            <a:r>
              <a:rPr lang="en-US" dirty="0"/>
              <a:t>norms and standards is essential to creating a vibrant commercial OOS industry</a:t>
            </a:r>
          </a:p>
          <a:p>
            <a:r>
              <a:rPr lang="en-US" dirty="0"/>
              <a:t>Consortium for Execution of Rendezvous and Servicing Operations (CONFERS) program is meant to be a forum where industry and other stakeholders can engage to develop standards and norms</a:t>
            </a:r>
          </a:p>
          <a:p>
            <a:pPr marL="0" indent="0">
              <a:buNone/>
            </a:pPr>
            <a:endParaRPr lang="en-US" dirty="0"/>
          </a:p>
          <a:p>
            <a:endParaRPr lang="en-US" dirty="0"/>
          </a:p>
        </p:txBody>
      </p:sp>
      <p:sp>
        <p:nvSpPr>
          <p:cNvPr id="4" name="Footer Placeholder 3"/>
          <p:cNvSpPr>
            <a:spLocks noGrp="1"/>
          </p:cNvSpPr>
          <p:nvPr>
            <p:ph type="ftr" sz="quarter" idx="11"/>
          </p:nvPr>
        </p:nvSpPr>
        <p:spPr/>
        <p:txBody>
          <a:bodyPr/>
          <a:lstStyle/>
          <a:p>
            <a:fld id="{2132ABED-A785-47F6-8FF4-8B624926CD9C}" type="slidenum">
              <a:rPr lang="en-US" smtClean="0"/>
              <a:pPr/>
              <a:t>8</a:t>
            </a:fld>
            <a:endParaRPr lang="en-US" dirty="0"/>
          </a:p>
        </p:txBody>
      </p:sp>
    </p:spTree>
    <p:extLst>
      <p:ext uri="{BB962C8B-B14F-4D97-AF65-F5344CB8AC3E}">
        <p14:creationId xmlns:p14="http://schemas.microsoft.com/office/powerpoint/2010/main" val="3411076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CONFERS Objectives</a:t>
            </a:r>
          </a:p>
        </p:txBody>
      </p:sp>
      <p:sp>
        <p:nvSpPr>
          <p:cNvPr id="8" name="Content Placeholder 7"/>
          <p:cNvSpPr>
            <a:spLocks noGrp="1"/>
          </p:cNvSpPr>
          <p:nvPr>
            <p:ph idx="1"/>
          </p:nvPr>
        </p:nvSpPr>
        <p:spPr>
          <a:xfrm>
            <a:off x="678873" y="1260764"/>
            <a:ext cx="10903526" cy="4674900"/>
          </a:xfrm>
        </p:spPr>
        <p:txBody>
          <a:bodyPr/>
          <a:lstStyle/>
          <a:p>
            <a:r>
              <a:rPr lang="en-US" dirty="0"/>
              <a:t>Leverage best practices from government and industry to research, develop, and publish non-binding, </a:t>
            </a:r>
            <a:r>
              <a:rPr lang="en-US" dirty="0" smtClean="0"/>
              <a:t>voluntary </a:t>
            </a:r>
            <a:r>
              <a:rPr lang="en-US" dirty="0"/>
              <a:t>consensus standards </a:t>
            </a:r>
            <a:r>
              <a:rPr lang="en-US" dirty="0" smtClean="0"/>
              <a:t>(technical </a:t>
            </a:r>
            <a:r>
              <a:rPr lang="en-US" dirty="0"/>
              <a:t>and </a:t>
            </a:r>
            <a:r>
              <a:rPr lang="en-US" dirty="0" smtClean="0"/>
              <a:t>operations) </a:t>
            </a:r>
            <a:r>
              <a:rPr lang="en-US" dirty="0"/>
              <a:t>for cooperative OOS and </a:t>
            </a:r>
            <a:r>
              <a:rPr lang="en-US" dirty="0" smtClean="0"/>
              <a:t>RPO</a:t>
            </a:r>
            <a:endParaRPr lang="en-US" dirty="0"/>
          </a:p>
          <a:p>
            <a:r>
              <a:rPr lang="en-US" dirty="0"/>
              <a:t>Guiding Principles for RPO and </a:t>
            </a:r>
            <a:r>
              <a:rPr lang="en-US" dirty="0" smtClean="0"/>
              <a:t>OOS: published Nov. 7, 2018</a:t>
            </a:r>
            <a:endParaRPr lang="en-US" dirty="0"/>
          </a:p>
          <a:p>
            <a:r>
              <a:rPr lang="en-US" dirty="0"/>
              <a:t>Design and Operating </a:t>
            </a:r>
            <a:r>
              <a:rPr lang="en-US" dirty="0" smtClean="0"/>
              <a:t>Practices: published Feb. 4, 2019</a:t>
            </a:r>
          </a:p>
          <a:p>
            <a:r>
              <a:rPr lang="en-US" dirty="0"/>
              <a:t>General Assembly/Global Satellite Servicing </a:t>
            </a:r>
            <a:r>
              <a:rPr lang="en-US" dirty="0" smtClean="0"/>
              <a:t>Forum: Oct. 3-4, 2019, WDC</a:t>
            </a:r>
            <a:endParaRPr lang="en-US" dirty="0"/>
          </a:p>
          <a:p>
            <a:r>
              <a:rPr lang="en-US" dirty="0" smtClean="0"/>
              <a:t>Information </a:t>
            </a:r>
            <a:r>
              <a:rPr lang="en-US" dirty="0"/>
              <a:t>on membership application process </a:t>
            </a:r>
            <a:r>
              <a:rPr lang="en-US" dirty="0" smtClean="0"/>
              <a:t>is </a:t>
            </a:r>
            <a:r>
              <a:rPr lang="en-US" dirty="0"/>
              <a:t>available on the CONFERS website at:  </a:t>
            </a:r>
            <a:r>
              <a:rPr lang="en-US" dirty="0">
                <a:hlinkClick r:id="rId3"/>
              </a:rPr>
              <a:t>www.satelliteconfers.org</a:t>
            </a:r>
            <a:endParaRPr lang="en-US" dirty="0"/>
          </a:p>
          <a:p>
            <a:endParaRPr lang="en-US" dirty="0"/>
          </a:p>
        </p:txBody>
      </p:sp>
      <p:sp>
        <p:nvSpPr>
          <p:cNvPr id="7" name="Footer Placeholder 6"/>
          <p:cNvSpPr>
            <a:spLocks noGrp="1"/>
          </p:cNvSpPr>
          <p:nvPr>
            <p:ph type="ftr" sz="quarter" idx="11"/>
          </p:nvPr>
        </p:nvSpPr>
        <p:spPr/>
        <p:txBody>
          <a:bodyPr/>
          <a:lstStyle/>
          <a:p>
            <a:pPr>
              <a:defRPr/>
            </a:pPr>
            <a:fld id="{AE78256E-EEDA-4862-906F-585A75DFE954}" type="slidenum">
              <a:rPr lang="en-US" smtClean="0"/>
              <a:pPr>
                <a:defRPr/>
              </a:pPr>
              <a:t>9</a:t>
            </a:fld>
            <a:endParaRPr lang="en-US" dirty="0"/>
          </a:p>
        </p:txBody>
      </p:sp>
    </p:spTree>
    <p:extLst>
      <p:ext uri="{BB962C8B-B14F-4D97-AF65-F5344CB8AC3E}">
        <p14:creationId xmlns:p14="http://schemas.microsoft.com/office/powerpoint/2010/main" val="1814685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VSamson PPT for DARPA Phoenix East Coast Industry Day 11 2 20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VSamson PPT for DARPA Phoenix East Coast Industry Day 11 2 20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2532</TotalTime>
  <Words>2130</Words>
  <Application>Microsoft Office PowerPoint</Application>
  <PresentationFormat>Widescreen</PresentationFormat>
  <Paragraphs>185</Paragraphs>
  <Slides>10</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MS PGothic</vt:lpstr>
      <vt:lpstr>Arial</vt:lpstr>
      <vt:lpstr>Calibri</vt:lpstr>
      <vt:lpstr>VSamson PPT for DARPA Phoenix East Coast Industry Day 11 2 2011</vt:lpstr>
      <vt:lpstr>1_VSamson PPT for DARPA Phoenix East Coast Industry Day 11 2 2011</vt:lpstr>
      <vt:lpstr>Rendezvous and Proximity Operations:  Friend or Foe? </vt:lpstr>
      <vt:lpstr>Development of OOS and RPO Capabilities</vt:lpstr>
      <vt:lpstr>RPO Activities and Counterspace Objectives</vt:lpstr>
      <vt:lpstr>Recent Chinese Rendezvous and Proximity Operations</vt:lpstr>
      <vt:lpstr>Recent Russian Rendezvous and Proximity Operations</vt:lpstr>
      <vt:lpstr>Recent US Rendezvous and Proximity Operations</vt:lpstr>
      <vt:lpstr>Current Commercial Activities in OOS &amp; RPO</vt:lpstr>
      <vt:lpstr>DARPA and Satellite Servicing</vt:lpstr>
      <vt:lpstr>CONFERS Objectives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Space Stability</dc:title>
  <dc:creator>Victoria Samson</dc:creator>
  <cp:lastModifiedBy>Victoria Samson</cp:lastModifiedBy>
  <cp:revision>26</cp:revision>
  <dcterms:created xsi:type="dcterms:W3CDTF">2018-04-30T15:41:20Z</dcterms:created>
  <dcterms:modified xsi:type="dcterms:W3CDTF">2019-05-29T06:04:26Z</dcterms:modified>
</cp:coreProperties>
</file>